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43"/>
  </p:notesMasterIdLst>
  <p:sldIdLst>
    <p:sldId id="257" r:id="rId3"/>
    <p:sldId id="258" r:id="rId4"/>
    <p:sldId id="259" r:id="rId5"/>
    <p:sldId id="271" r:id="rId6"/>
    <p:sldId id="291" r:id="rId7"/>
    <p:sldId id="554" r:id="rId8"/>
    <p:sldId id="292" r:id="rId9"/>
    <p:sldId id="559" r:id="rId10"/>
    <p:sldId id="293" r:id="rId11"/>
    <p:sldId id="285" r:id="rId12"/>
    <p:sldId id="294" r:id="rId13"/>
    <p:sldId id="295" r:id="rId14"/>
    <p:sldId id="296" r:id="rId15"/>
    <p:sldId id="297" r:id="rId16"/>
    <p:sldId id="556" r:id="rId17"/>
    <p:sldId id="299" r:id="rId18"/>
    <p:sldId id="300" r:id="rId19"/>
    <p:sldId id="301" r:id="rId20"/>
    <p:sldId id="558" r:id="rId21"/>
    <p:sldId id="557" r:id="rId22"/>
    <p:sldId id="342" r:id="rId23"/>
    <p:sldId id="319" r:id="rId24"/>
    <p:sldId id="320" r:id="rId25"/>
    <p:sldId id="341" r:id="rId26"/>
    <p:sldId id="321" r:id="rId27"/>
    <p:sldId id="322" r:id="rId28"/>
    <p:sldId id="324" r:id="rId29"/>
    <p:sldId id="325" r:id="rId30"/>
    <p:sldId id="326" r:id="rId31"/>
    <p:sldId id="560" r:id="rId32"/>
    <p:sldId id="328" r:id="rId33"/>
    <p:sldId id="561" r:id="rId34"/>
    <p:sldId id="565" r:id="rId35"/>
    <p:sldId id="566" r:id="rId36"/>
    <p:sldId id="567" r:id="rId37"/>
    <p:sldId id="329" r:id="rId38"/>
    <p:sldId id="330" r:id="rId39"/>
    <p:sldId id="331" r:id="rId40"/>
    <p:sldId id="332" r:id="rId41"/>
    <p:sldId id="272" r:id="rId42"/>
    <p:sldId id="334" r:id="rId43"/>
    <p:sldId id="335" r:id="rId44"/>
    <p:sldId id="336" r:id="rId45"/>
    <p:sldId id="564" r:id="rId46"/>
    <p:sldId id="338" r:id="rId47"/>
    <p:sldId id="571" r:id="rId48"/>
    <p:sldId id="568" r:id="rId49"/>
    <p:sldId id="569" r:id="rId50"/>
    <p:sldId id="570" r:id="rId51"/>
    <p:sldId id="266" r:id="rId52"/>
    <p:sldId id="275" r:id="rId53"/>
    <p:sldId id="273" r:id="rId54"/>
    <p:sldId id="288" r:id="rId55"/>
    <p:sldId id="572" r:id="rId56"/>
    <p:sldId id="581" r:id="rId57"/>
    <p:sldId id="580" r:id="rId58"/>
    <p:sldId id="573" r:id="rId59"/>
    <p:sldId id="579" r:id="rId60"/>
    <p:sldId id="574" r:id="rId61"/>
    <p:sldId id="575" r:id="rId62"/>
    <p:sldId id="576" r:id="rId63"/>
    <p:sldId id="577" r:id="rId64"/>
    <p:sldId id="578" r:id="rId65"/>
    <p:sldId id="383" r:id="rId66"/>
    <p:sldId id="384" r:id="rId67"/>
    <p:sldId id="385" r:id="rId68"/>
    <p:sldId id="387" r:id="rId69"/>
    <p:sldId id="451" r:id="rId70"/>
    <p:sldId id="388" r:id="rId71"/>
    <p:sldId id="390" r:id="rId72"/>
    <p:sldId id="391" r:id="rId73"/>
    <p:sldId id="392" r:id="rId74"/>
    <p:sldId id="393" r:id="rId75"/>
    <p:sldId id="394" r:id="rId76"/>
    <p:sldId id="395" r:id="rId77"/>
    <p:sldId id="396" r:id="rId78"/>
    <p:sldId id="277" r:id="rId79"/>
    <p:sldId id="610" r:id="rId80"/>
    <p:sldId id="582" r:id="rId81"/>
    <p:sldId id="278" r:id="rId82"/>
    <p:sldId id="279" r:id="rId83"/>
    <p:sldId id="280" r:id="rId84"/>
    <p:sldId id="284" r:id="rId85"/>
    <p:sldId id="281" r:id="rId86"/>
    <p:sldId id="583" r:id="rId87"/>
    <p:sldId id="584" r:id="rId88"/>
    <p:sldId id="406" r:id="rId89"/>
    <p:sldId id="611" r:id="rId90"/>
    <p:sldId id="612" r:id="rId91"/>
    <p:sldId id="585" r:id="rId92"/>
    <p:sldId id="344" r:id="rId93"/>
    <p:sldId id="586" r:id="rId94"/>
    <p:sldId id="587" r:id="rId95"/>
    <p:sldId id="287" r:id="rId96"/>
    <p:sldId id="289" r:id="rId97"/>
    <p:sldId id="290" r:id="rId98"/>
    <p:sldId id="588" r:id="rId99"/>
    <p:sldId id="589" r:id="rId100"/>
    <p:sldId id="346" r:id="rId101"/>
    <p:sldId id="590" r:id="rId102"/>
    <p:sldId id="591" r:id="rId103"/>
    <p:sldId id="345" r:id="rId104"/>
    <p:sldId id="592" r:id="rId105"/>
    <p:sldId id="302" r:id="rId106"/>
    <p:sldId id="593" r:id="rId107"/>
    <p:sldId id="340" r:id="rId108"/>
    <p:sldId id="594" r:id="rId109"/>
    <p:sldId id="596" r:id="rId110"/>
    <p:sldId id="303" r:id="rId111"/>
    <p:sldId id="337" r:id="rId112"/>
    <p:sldId id="304" r:id="rId113"/>
    <p:sldId id="305" r:id="rId114"/>
    <p:sldId id="306" r:id="rId115"/>
    <p:sldId id="307" r:id="rId116"/>
    <p:sldId id="309" r:id="rId117"/>
    <p:sldId id="310" r:id="rId118"/>
    <p:sldId id="312" r:id="rId119"/>
    <p:sldId id="311" r:id="rId120"/>
    <p:sldId id="313" r:id="rId121"/>
    <p:sldId id="314" r:id="rId122"/>
    <p:sldId id="315" r:id="rId123"/>
    <p:sldId id="317" r:id="rId124"/>
    <p:sldId id="316" r:id="rId125"/>
    <p:sldId id="318" r:id="rId126"/>
    <p:sldId id="597" r:id="rId127"/>
    <p:sldId id="598" r:id="rId128"/>
    <p:sldId id="599" r:id="rId129"/>
    <p:sldId id="600" r:id="rId130"/>
    <p:sldId id="323" r:id="rId131"/>
    <p:sldId id="601" r:id="rId132"/>
    <p:sldId id="602" r:id="rId133"/>
    <p:sldId id="603" r:id="rId134"/>
    <p:sldId id="604" r:id="rId135"/>
    <p:sldId id="605" r:id="rId136"/>
    <p:sldId id="327" r:id="rId137"/>
    <p:sldId id="606" r:id="rId138"/>
    <p:sldId id="607" r:id="rId139"/>
    <p:sldId id="608" r:id="rId140"/>
    <p:sldId id="609" r:id="rId141"/>
    <p:sldId id="269" r:id="rId1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lphg@163.com" initials="x" lastIdx="2" clrIdx="0">
    <p:extLst>
      <p:ext uri="{19B8F6BF-5375-455C-9EA6-DF929625EA0E}">
        <p15:presenceInfo xmlns:p15="http://schemas.microsoft.com/office/powerpoint/2012/main" userId="8880eb1264952d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03" autoAdjust="0"/>
    <p:restoredTop sz="94660"/>
  </p:normalViewPr>
  <p:slideViewPr>
    <p:cSldViewPr snapToGrid="0">
      <p:cViewPr varScale="1">
        <p:scale>
          <a:sx n="151" d="100"/>
          <a:sy n="151" d="100"/>
        </p:scale>
        <p:origin x="156"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04T16:59:39.550" idx="2">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‹nº›</a:t>
            </a:fld>
            <a:endParaRPr lang="zh-CN" altLang="en-US"/>
          </a:p>
        </p:txBody>
      </p:sp>
    </p:spTree>
    <p:extLst>
      <p:ext uri="{BB962C8B-B14F-4D97-AF65-F5344CB8AC3E}">
        <p14:creationId xmlns:p14="http://schemas.microsoft.com/office/powerpoint/2010/main" val="652125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3608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56105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‹nº›</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‹nº›</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‹nº›</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0" i="0" u="none" strike="noStrike" kern="1200" cap="none" spc="0" normalizeH="0" baseline="0" noProof="0">
              <a:ln>
                <a:noFill/>
              </a:ln>
              <a:solidFill>
                <a:schemeClr val="tx1"/>
              </a:solidFill>
              <a:effectLst/>
              <a:uLnTx/>
              <a:uFillTx/>
              <a:latin typeface="SILSophiaIPA" pitchFamily="2" charset="2"/>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0" i="0" u="none" strike="noStrike" kern="1200" cap="none" spc="0" normalizeH="0" baseline="0" noProof="0">
              <a:ln>
                <a:noFill/>
              </a:ln>
              <a:solidFill>
                <a:schemeClr val="tx1"/>
              </a:solidFill>
              <a:effectLst/>
              <a:uLnTx/>
              <a:uFillTx/>
              <a:latin typeface="SILSophiaIPA" pitchFamily="2" charset="2"/>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SILSophiaIPA" pitchFamily="2" charset="2"/>
              </a:rPr>
              <a:t>‹nº›</a:t>
            </a:fld>
            <a:endParaRPr lang="zh-CN" altLang="en-US" dirty="0">
              <a:latin typeface="SILSophiaIPA" pitchFamily="2" charset="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pic>
        <p:nvPicPr>
          <p:cNvPr id="7" name="图片 6"/>
          <p:cNvPicPr>
            <a:picLocks noChangeAspect="1"/>
          </p:cNvPicPr>
          <p:nvPr userDrawn="1"/>
        </p:nvPicPr>
        <p:blipFill>
          <a:blip r:embed="rId2"/>
          <a:stretch>
            <a:fillRect/>
          </a:stretch>
        </p:blipFill>
        <p:spPr>
          <a:xfrm>
            <a:off x="0" y="6522551"/>
            <a:ext cx="12192000" cy="409586"/>
          </a:xfrm>
          <a:prstGeom prst="rect">
            <a:avLst/>
          </a:prstGeom>
        </p:spPr>
      </p:pic>
      <p:pic>
        <p:nvPicPr>
          <p:cNvPr id="8" name="Picture 2">
            <a:extLst>
              <a:ext uri="{FF2B5EF4-FFF2-40B4-BE49-F238E27FC236}">
                <a16:creationId xmlns:a16="http://schemas.microsoft.com/office/drawing/2014/main" id="{6CB756D7-19C8-4E80-B13D-1398E1E243BE}"/>
              </a:ext>
            </a:extLst>
          </p:cNvPr>
          <p:cNvPicPr>
            <a:picLocks noChangeAspect="1" noChangeArrowheads="1"/>
          </p:cNvPicPr>
          <p:nvPr userDrawn="1"/>
        </p:nvPicPr>
        <p:blipFill>
          <a:blip r:embed="rId3" cstate="print">
            <a:lum bright="70000" contrast="-70000"/>
          </a:blip>
          <a:stretch>
            <a:fillRect/>
          </a:stretch>
        </p:blipFill>
        <p:spPr bwMode="auto">
          <a:xfrm>
            <a:off x="10880576" y="-199195"/>
            <a:ext cx="1403648" cy="1231773"/>
          </a:xfrm>
          <a:prstGeom prst="ellipse">
            <a:avLst/>
          </a:prstGeom>
          <a:ln>
            <a:noFill/>
          </a:ln>
          <a:effectLst>
            <a:softEdge rad="112500"/>
          </a:effectLst>
        </p:spPr>
      </p:pic>
    </p:spTree>
    <p:extLst>
      <p:ext uri="{BB962C8B-B14F-4D97-AF65-F5344CB8AC3E}">
        <p14:creationId xmlns:p14="http://schemas.microsoft.com/office/powerpoint/2010/main" val="1600157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22462"/>
            <a:ext cx="10515600" cy="1325563"/>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49060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635500" y="-215899"/>
            <a:ext cx="8775700" cy="1658938"/>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3350343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88529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562205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2429810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1047469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‹nº›</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1965226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1380197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3550330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14772175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3026970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‹nº›</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‹nº›</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‹nº›</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‹nº›</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‹nº›</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‹nº›</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‹nº›</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‹nº›</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44FD0-5DA0-40AF-A58B-E7116231F013}" type="slidenum">
              <a:rPr lang="zh-CN" altLang="en-US" smtClean="0">
                <a:solidFill>
                  <a:prstClr val="black">
                    <a:tint val="75000"/>
                  </a:prstClr>
                </a:solidFill>
              </a:rPr>
              <a:pPr/>
              <a:t>‹nº›</a:t>
            </a:fld>
            <a:endParaRPr lang="zh-CN" altLang="en-US">
              <a:solidFill>
                <a:prstClr val="black">
                  <a:tint val="75000"/>
                </a:prstClr>
              </a:solidFill>
            </a:endParaRPr>
          </a:p>
        </p:txBody>
      </p:sp>
      <p:pic>
        <p:nvPicPr>
          <p:cNvPr id="7" name="图片 6"/>
          <p:cNvPicPr>
            <a:picLocks noChangeAspect="1"/>
          </p:cNvPicPr>
          <p:nvPr userDrawn="1"/>
        </p:nvPicPr>
        <p:blipFill>
          <a:blip r:embed="rId14"/>
          <a:stretch>
            <a:fillRect/>
          </a:stretch>
        </p:blipFill>
        <p:spPr>
          <a:xfrm>
            <a:off x="0" y="0"/>
            <a:ext cx="12192000" cy="584200"/>
          </a:xfrm>
          <a:prstGeom prst="rect">
            <a:avLst/>
          </a:prstGeom>
        </p:spPr>
      </p:pic>
      <p:pic>
        <p:nvPicPr>
          <p:cNvPr id="8" name="Picture 2">
            <a:extLst>
              <a:ext uri="{FF2B5EF4-FFF2-40B4-BE49-F238E27FC236}">
                <a16:creationId xmlns:a16="http://schemas.microsoft.com/office/drawing/2014/main" id="{71D14716-5F6B-466A-A536-A1454F62E268}"/>
              </a:ext>
            </a:extLst>
          </p:cNvPr>
          <p:cNvPicPr>
            <a:picLocks noChangeAspect="1" noChangeArrowheads="1"/>
          </p:cNvPicPr>
          <p:nvPr userDrawn="1"/>
        </p:nvPicPr>
        <p:blipFill>
          <a:blip r:embed="rId15" cstate="print">
            <a:lum bright="70000" contrast="-70000"/>
          </a:blip>
          <a:stretch>
            <a:fillRect/>
          </a:stretch>
        </p:blipFill>
        <p:spPr bwMode="auto">
          <a:xfrm>
            <a:off x="10880576" y="-199195"/>
            <a:ext cx="1403648" cy="1231773"/>
          </a:xfrm>
          <a:prstGeom prst="ellipse">
            <a:avLst/>
          </a:prstGeom>
          <a:ln>
            <a:noFill/>
          </a:ln>
          <a:effectLst>
            <a:softEdge rad="112500"/>
          </a:effectLst>
        </p:spPr>
      </p:pic>
    </p:spTree>
    <p:extLst>
      <p:ext uri="{BB962C8B-B14F-4D97-AF65-F5344CB8AC3E}">
        <p14:creationId xmlns:p14="http://schemas.microsoft.com/office/powerpoint/2010/main" val="1569252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7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p3"/><Relationship Id="rId1" Type="http://schemas.microsoft.com/office/2007/relationships/media" Target="../media/media26.mp3"/><Relationship Id="rId4" Type="http://schemas.openxmlformats.org/officeDocument/2006/relationships/image" Target="../media/image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hyperlink" Target="IPA_Kiel_2015.pdf"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slideLayout" Target="../slideLayouts/slideLayout12.xml"/><Relationship Id="rId4" Type="http://schemas.openxmlformats.org/officeDocument/2006/relationships/video" Target="../media/media3.mp4"/></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internationalphoneticassociation.org/IPAcharts/inter_chart_2018/IPA_2018.html" TargetMode="External"/><Relationship Id="rId2" Type="http://schemas.openxmlformats.org/officeDocument/2006/relationships/hyperlink" Target="https://teaching.ncl.ac.uk/ipa/vowels.html" TargetMode="External"/><Relationship Id="rId1" Type="http://schemas.openxmlformats.org/officeDocument/2006/relationships/slideLayout" Target="../slideLayouts/slideLayout12.xml"/><Relationship Id="rId4" Type="http://schemas.openxmlformats.org/officeDocument/2006/relationships/hyperlink" Target="https://ipa.typeit.org/ful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6.jpeg"/></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6.jpe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media" Target="../media/media5.wav"/><Relationship Id="rId7" Type="http://schemas.openxmlformats.org/officeDocument/2006/relationships/image" Target="../media/image14.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60.png"/><Relationship Id="rId5" Type="http://schemas.openxmlformats.org/officeDocument/2006/relationships/slideLayout" Target="../slideLayouts/slideLayout2.xml"/><Relationship Id="rId4" Type="http://schemas.openxmlformats.org/officeDocument/2006/relationships/audio" Target="../media/media5.wav"/></Relationships>
</file>

<file path=ppt/slides/_rels/slide5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7.wav"/><Relationship Id="rId7" Type="http://schemas.openxmlformats.org/officeDocument/2006/relationships/image" Target="../media/image63.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62.png"/><Relationship Id="rId5" Type="http://schemas.openxmlformats.org/officeDocument/2006/relationships/slideLayout" Target="../slideLayouts/slideLayout2.xml"/><Relationship Id="rId4" Type="http://schemas.openxmlformats.org/officeDocument/2006/relationships/audio" Target="../media/media7.wav"/></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jpeg"/><Relationship Id="rId1" Type="http://schemas.openxmlformats.org/officeDocument/2006/relationships/slideLayout" Target="../slideLayouts/slideLayout1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audio" Target="../media/media11.wav"/><Relationship Id="rId13" Type="http://schemas.openxmlformats.org/officeDocument/2006/relationships/image" Target="../media/image14.png"/><Relationship Id="rId3" Type="http://schemas.microsoft.com/office/2007/relationships/media" Target="../media/media9.wav"/><Relationship Id="rId7" Type="http://schemas.microsoft.com/office/2007/relationships/media" Target="../media/media11.wav"/><Relationship Id="rId12" Type="http://schemas.openxmlformats.org/officeDocument/2006/relationships/image" Target="../media/image80.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audio" Target="../media/media10.wav"/><Relationship Id="rId11" Type="http://schemas.openxmlformats.org/officeDocument/2006/relationships/slideLayout" Target="../slideLayouts/slideLayout12.xml"/><Relationship Id="rId5" Type="http://schemas.microsoft.com/office/2007/relationships/media" Target="../media/media10.wav"/><Relationship Id="rId10" Type="http://schemas.openxmlformats.org/officeDocument/2006/relationships/audio" Target="../media/media12.wav"/><Relationship Id="rId4" Type="http://schemas.openxmlformats.org/officeDocument/2006/relationships/audio" Target="../media/media9.wav"/><Relationship Id="rId9" Type="http://schemas.microsoft.com/office/2007/relationships/media" Target="../media/media12.wav"/></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audio" Target="../media/media16.wav"/><Relationship Id="rId13" Type="http://schemas.microsoft.com/office/2007/relationships/media" Target="../media/media19.wav"/><Relationship Id="rId18" Type="http://schemas.openxmlformats.org/officeDocument/2006/relationships/image" Target="../media/image87.png"/><Relationship Id="rId3" Type="http://schemas.microsoft.com/office/2007/relationships/media" Target="../media/media14.wav"/><Relationship Id="rId7" Type="http://schemas.microsoft.com/office/2007/relationships/media" Target="../media/media16.wav"/><Relationship Id="rId12" Type="http://schemas.openxmlformats.org/officeDocument/2006/relationships/audio" Target="../media/media18.wav"/><Relationship Id="rId17" Type="http://schemas.openxmlformats.org/officeDocument/2006/relationships/slideLayout" Target="../slideLayouts/slideLayout12.xml"/><Relationship Id="rId2" Type="http://schemas.openxmlformats.org/officeDocument/2006/relationships/audio" Target="../media/media13.wav"/><Relationship Id="rId16" Type="http://schemas.openxmlformats.org/officeDocument/2006/relationships/audio" Target="../media/media20.wav"/><Relationship Id="rId1" Type="http://schemas.microsoft.com/office/2007/relationships/media" Target="../media/media13.wav"/><Relationship Id="rId6" Type="http://schemas.openxmlformats.org/officeDocument/2006/relationships/audio" Target="../media/media15.wav"/><Relationship Id="rId11" Type="http://schemas.microsoft.com/office/2007/relationships/media" Target="../media/media18.wav"/><Relationship Id="rId5" Type="http://schemas.microsoft.com/office/2007/relationships/media" Target="../media/media15.wav"/><Relationship Id="rId15" Type="http://schemas.microsoft.com/office/2007/relationships/media" Target="../media/media20.wav"/><Relationship Id="rId10" Type="http://schemas.openxmlformats.org/officeDocument/2006/relationships/audio" Target="../media/media17.wav"/><Relationship Id="rId19" Type="http://schemas.openxmlformats.org/officeDocument/2006/relationships/image" Target="../media/image14.png"/><Relationship Id="rId4" Type="http://schemas.openxmlformats.org/officeDocument/2006/relationships/audio" Target="../media/media14.wav"/><Relationship Id="rId9" Type="http://schemas.microsoft.com/office/2007/relationships/media" Target="../media/media17.wav"/><Relationship Id="rId14" Type="http://schemas.openxmlformats.org/officeDocument/2006/relationships/audio" Target="../media/media19.wav"/></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14.png"/><Relationship Id="rId4" Type="http://schemas.openxmlformats.org/officeDocument/2006/relationships/hyperlink" Target="https://www.bilibili.com/video/BV1BW411s7i4?spm_id_from=333.337.search-card.all.click"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media" Target="../media/media23.m4a"/><Relationship Id="rId7" Type="http://schemas.openxmlformats.org/officeDocument/2006/relationships/image" Target="../media/image14.png"/><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hyperlink" Target="https://www.bilibili.com/video/BV1hJ411m7kq?p=1" TargetMode="External"/><Relationship Id="rId5" Type="http://schemas.openxmlformats.org/officeDocument/2006/relationships/slideLayout" Target="../slideLayouts/slideLayout2.xml"/><Relationship Id="rId4" Type="http://schemas.openxmlformats.org/officeDocument/2006/relationships/audio" Target="../media/media23.m4a"/></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07/relationships/media" Target="../media/media25.wav"/><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image" Target="../media/image14.png"/><Relationship Id="rId5" Type="http://schemas.openxmlformats.org/officeDocument/2006/relationships/slideLayout" Target="../slideLayouts/slideLayout2.xml"/><Relationship Id="rId4" Type="http://schemas.openxmlformats.org/officeDocument/2006/relationships/audio" Target="../media/media25.wav"/></Relationships>
</file>

<file path=ppt/slides/_rels/slide86.xml.rels><?xml version="1.0" encoding="UTF-8" standalone="yes"?>
<Relationships xmlns="http://schemas.openxmlformats.org/package/2006/relationships"><Relationship Id="rId3" Type="http://schemas.openxmlformats.org/officeDocument/2006/relationships/hyperlink" Target="https://www.bilibili.com/video/BV1hs411s7A4?p=15" TargetMode="External"/><Relationship Id="rId2" Type="http://schemas.openxmlformats.org/officeDocument/2006/relationships/hyperlink" Target="https://www.bilibili.com/video/BV1hs411s7A4?p=24"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 Id="rId5" Type="http://schemas.openxmlformats.org/officeDocument/2006/relationships/image" Target="../media/image93.png"/><Relationship Id="rId4" Type="http://schemas.openxmlformats.org/officeDocument/2006/relationships/image" Target="../media/image92.png"/></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file:///C:\Users\lenovo\Desktop\&#26222;&#36890;&#35805;&#22768;&#38901;&#35843;&#19982;&#22269;&#38469;&#38899;&#26631;.docx"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ackgroundRemoval t="0" b="89988" l="6272" r="94213"/>
                    </a14:imgEffect>
                  </a14:imgLayer>
                </a14:imgProps>
              </a:ext>
              <a:ext uri="{28A0092B-C50C-407E-A947-70E740481C1C}">
                <a14:useLocalDpi xmlns:a14="http://schemas.microsoft.com/office/drawing/2010/main" val="0"/>
              </a:ext>
            </a:extLst>
          </a:blip>
          <a:stretch>
            <a:fillRect/>
          </a:stretch>
        </p:blipFill>
        <p:spPr>
          <a:xfrm rot="16200000">
            <a:off x="-1118649" y="1283803"/>
            <a:ext cx="6612836" cy="4408558"/>
          </a:xfrm>
          <a:prstGeom prst="rect">
            <a:avLst/>
          </a:prstGeom>
        </p:spPr>
      </p:pic>
      <p:sp>
        <p:nvSpPr>
          <p:cNvPr id="4" name="文本框 3"/>
          <p:cNvSpPr txBox="1"/>
          <p:nvPr/>
        </p:nvSpPr>
        <p:spPr>
          <a:xfrm>
            <a:off x="3411220" y="672465"/>
            <a:ext cx="2385060" cy="5631180"/>
          </a:xfrm>
          <a:prstGeom prst="rect">
            <a:avLst/>
          </a:prstGeom>
          <a:noFill/>
        </p:spPr>
        <p:txBody>
          <a:bodyPr wrap="square" rtlCol="0">
            <a:spAutoFit/>
          </a:bodyPr>
          <a:lstStyle/>
          <a:p>
            <a:r>
              <a:rPr lang="zh-CN" altLang="en-US" sz="4000" b="1" dirty="0">
                <a:latin typeface="华文隶书" panose="02010800040101010101" charset="-122"/>
                <a:ea typeface="华文隶书" panose="02010800040101010101" charset="-122"/>
                <a:cs typeface="华文隶书" panose="02010800040101010101" charset="-122"/>
              </a:rPr>
              <a:t>第</a:t>
            </a:r>
          </a:p>
          <a:p>
            <a:r>
              <a:rPr lang="zh-CN" altLang="en-US" sz="4000" b="1" dirty="0">
                <a:latin typeface="华文隶书" panose="02010800040101010101" charset="-122"/>
                <a:ea typeface="华文隶书" panose="02010800040101010101" charset="-122"/>
                <a:cs typeface="华文隶书" panose="02010800040101010101" charset="-122"/>
              </a:rPr>
              <a:t>三</a:t>
            </a:r>
          </a:p>
          <a:p>
            <a:r>
              <a:rPr lang="zh-CN" altLang="en-US" sz="4000" b="1" dirty="0">
                <a:latin typeface="华文隶书" panose="02010800040101010101" charset="-122"/>
                <a:ea typeface="华文隶书" panose="02010800040101010101" charset="-122"/>
                <a:cs typeface="华文隶书" panose="02010800040101010101" charset="-122"/>
              </a:rPr>
              <a:t>章</a:t>
            </a:r>
          </a:p>
          <a:p>
            <a:r>
              <a:rPr lang="en-US" altLang="zh-CN" sz="4000" b="1" dirty="0">
                <a:latin typeface="华文隶书" panose="02010800040101010101" charset="-122"/>
                <a:ea typeface="华文隶书" panose="02010800040101010101" charset="-122"/>
                <a:cs typeface="华文隶书" panose="02010800040101010101" charset="-122"/>
              </a:rPr>
              <a:t>· </a:t>
            </a:r>
          </a:p>
          <a:p>
            <a:r>
              <a:rPr lang="zh-CN" altLang="en-US" sz="4000" b="1" dirty="0">
                <a:latin typeface="华文隶书" panose="02010800040101010101" charset="-122"/>
                <a:ea typeface="华文隶书" panose="02010800040101010101" charset="-122"/>
                <a:cs typeface="华文隶书" panose="02010800040101010101" charset="-122"/>
              </a:rPr>
              <a:t>语</a:t>
            </a:r>
          </a:p>
          <a:p>
            <a:r>
              <a:rPr lang="zh-CN" altLang="en-US" sz="4000" b="1" dirty="0">
                <a:latin typeface="华文隶书" panose="02010800040101010101" charset="-122"/>
                <a:ea typeface="华文隶书" panose="02010800040101010101" charset="-122"/>
                <a:cs typeface="华文隶书" panose="02010800040101010101" charset="-122"/>
              </a:rPr>
              <a:t>音</a:t>
            </a:r>
          </a:p>
          <a:p>
            <a:r>
              <a:rPr lang="zh-CN" altLang="en-US" sz="4000" b="1" dirty="0">
                <a:latin typeface="华文隶书" panose="02010800040101010101" charset="-122"/>
                <a:ea typeface="华文隶书" panose="02010800040101010101" charset="-122"/>
                <a:cs typeface="华文隶书" panose="02010800040101010101" charset="-122"/>
              </a:rPr>
              <a:t>和</a:t>
            </a:r>
          </a:p>
          <a:p>
            <a:r>
              <a:rPr lang="zh-CN" altLang="en-US" sz="4000" b="1" dirty="0">
                <a:latin typeface="华文隶书" panose="02010800040101010101" charset="-122"/>
                <a:ea typeface="华文隶书" panose="02010800040101010101" charset="-122"/>
                <a:cs typeface="华文隶书" panose="02010800040101010101" charset="-122"/>
              </a:rPr>
              <a:t>音</a:t>
            </a:r>
          </a:p>
          <a:p>
            <a:r>
              <a:rPr lang="zh-CN" altLang="en-US" sz="4000" b="1" dirty="0">
                <a:latin typeface="华文隶书" panose="02010800040101010101" charset="-122"/>
                <a:ea typeface="华文隶书" panose="02010800040101010101" charset="-122"/>
                <a:cs typeface="华文隶书" panose="02010800040101010101" charset="-122"/>
              </a:rPr>
              <a:t>系</a:t>
            </a:r>
          </a:p>
        </p:txBody>
      </p:sp>
      <p:sp>
        <p:nvSpPr>
          <p:cNvPr id="5" name="矩形 23"/>
          <p:cNvSpPr>
            <a:spLocks noChangeArrowheads="1"/>
          </p:cNvSpPr>
          <p:nvPr/>
        </p:nvSpPr>
        <p:spPr bwMode="auto">
          <a:xfrm>
            <a:off x="4514850" y="2519045"/>
            <a:ext cx="5568950" cy="1938992"/>
          </a:xfrm>
          <a:prstGeom prst="rect">
            <a:avLst/>
          </a:prstGeom>
          <a:noFill/>
          <a:ln>
            <a:noFill/>
          </a:ln>
        </p:spPr>
        <p:txBody>
          <a:bodyPr wrap="square">
            <a:spAutoFit/>
          </a:bodyPr>
          <a:lstStyle/>
          <a:p>
            <a:pPr fontAlgn="auto">
              <a:lnSpc>
                <a:spcPct val="150000"/>
              </a:lnSpc>
            </a:pPr>
            <a:r>
              <a:rPr lang="zh-CN" altLang="en-US" sz="2000" dirty="0">
                <a:latin typeface="楷体" panose="02010609060101010101" pitchFamily="49" charset="-122"/>
                <a:ea typeface="楷体" panose="02010609060101010101" pitchFamily="49" charset="-122"/>
                <a:sym typeface="+mn-ea"/>
              </a:rPr>
              <a:t>夏俐萍</a:t>
            </a:r>
            <a:endParaRPr lang="en-US" altLang="zh-CN" sz="2000" dirty="0">
              <a:latin typeface="楷体" panose="02010609060101010101" pitchFamily="49" charset="-122"/>
              <a:ea typeface="楷体" panose="02010609060101010101" pitchFamily="49" charset="-122"/>
              <a:sym typeface="+mn-ea"/>
            </a:endParaRPr>
          </a:p>
          <a:p>
            <a:pPr fontAlgn="auto">
              <a:lnSpc>
                <a:spcPct val="150000"/>
              </a:lnSpc>
            </a:pPr>
            <a:r>
              <a:rPr lang="en-US" altLang="zh-CN" sz="2000" dirty="0">
                <a:latin typeface="楷体" panose="02010609060101010101" pitchFamily="49" charset="-122"/>
                <a:ea typeface="楷体" panose="02010609060101010101" pitchFamily="49" charset="-122"/>
                <a:sym typeface="+mn-ea"/>
              </a:rPr>
              <a:t>Xia, </a:t>
            </a:r>
            <a:r>
              <a:rPr lang="en-US" altLang="zh-CN" sz="2000" dirty="0" err="1">
                <a:latin typeface="楷体" panose="02010609060101010101" pitchFamily="49" charset="-122"/>
                <a:ea typeface="楷体" panose="02010609060101010101" pitchFamily="49" charset="-122"/>
                <a:sym typeface="+mn-ea"/>
              </a:rPr>
              <a:t>Liping</a:t>
            </a:r>
            <a:endParaRPr lang="en-US" altLang="zh-CN" sz="2000" dirty="0">
              <a:latin typeface="楷体" panose="02010609060101010101" pitchFamily="49" charset="-122"/>
              <a:ea typeface="楷体" panose="02010609060101010101" pitchFamily="49" charset="-122"/>
              <a:sym typeface="+mn-ea"/>
            </a:endParaRPr>
          </a:p>
          <a:p>
            <a:pPr fontAlgn="auto">
              <a:lnSpc>
                <a:spcPct val="150000"/>
              </a:lnSpc>
            </a:pPr>
            <a:r>
              <a:rPr lang="en-US" altLang="zh-CN" sz="2000" dirty="0">
                <a:latin typeface="楷体" panose="02010609060101010101" pitchFamily="49" charset="-122"/>
                <a:ea typeface="楷体" panose="02010609060101010101" pitchFamily="49" charset="-122"/>
                <a:sym typeface="+mn-ea"/>
              </a:rPr>
              <a:t>xlphg@163.com</a:t>
            </a:r>
          </a:p>
          <a:p>
            <a:pPr fontAlgn="auto">
              <a:lnSpc>
                <a:spcPct val="150000"/>
              </a:lnSpc>
            </a:pPr>
            <a:endParaRPr lang="en-US" altLang="zh-CN" sz="2000" dirty="0">
              <a:latin typeface="楷体" panose="02010609060101010101" pitchFamily="49" charset="-122"/>
              <a:ea typeface="楷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750"/>
                                        <p:tgtEl>
                                          <p:spTgt spid="4"/>
                                        </p:tgtEl>
                                      </p:cBhvr>
                                    </p:animEffect>
                                  </p:childTnLst>
                                </p:cTn>
                              </p:par>
                            </p:childTnLst>
                          </p:cTn>
                        </p:par>
                        <p:par>
                          <p:cTn id="8" fill="hold">
                            <p:stCondLst>
                              <p:cond delay="1350"/>
                            </p:stCondLst>
                            <p:childTnLst>
                              <p:par>
                                <p:cTn id="9" presetID="16" presetClass="entr" presetSubtype="21"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071C6CF6-6723-4B22-9155-E43C28538E72}"/>
              </a:ext>
            </a:extLst>
          </p:cNvPr>
          <p:cNvPicPr>
            <a:picLocks noGrp="1" noChangeAspect="1"/>
          </p:cNvPicPr>
          <p:nvPr>
            <p:ph idx="1"/>
          </p:nvPr>
        </p:nvPicPr>
        <p:blipFill>
          <a:blip r:embed="rId2"/>
          <a:stretch>
            <a:fillRect/>
          </a:stretch>
        </p:blipFill>
        <p:spPr>
          <a:xfrm>
            <a:off x="805941" y="3158498"/>
            <a:ext cx="10284843" cy="542591"/>
          </a:xfrm>
          <a:prstGeom prst="rect">
            <a:avLst/>
          </a:prstGeom>
        </p:spPr>
      </p:pic>
      <p:pic>
        <p:nvPicPr>
          <p:cNvPr id="6" name="图片 5">
            <a:extLst>
              <a:ext uri="{FF2B5EF4-FFF2-40B4-BE49-F238E27FC236}">
                <a16:creationId xmlns:a16="http://schemas.microsoft.com/office/drawing/2014/main" id="{C37B59F0-249F-4D31-A8FC-922DAF6B76FA}"/>
              </a:ext>
            </a:extLst>
          </p:cNvPr>
          <p:cNvPicPr>
            <a:picLocks noChangeAspect="1"/>
          </p:cNvPicPr>
          <p:nvPr/>
        </p:nvPicPr>
        <p:blipFill>
          <a:blip r:embed="rId3"/>
          <a:stretch>
            <a:fillRect/>
          </a:stretch>
        </p:blipFill>
        <p:spPr>
          <a:xfrm>
            <a:off x="0" y="605464"/>
            <a:ext cx="4076700" cy="3095625"/>
          </a:xfrm>
          <a:prstGeom prst="rect">
            <a:avLst/>
          </a:prstGeom>
        </p:spPr>
      </p:pic>
      <p:sp>
        <p:nvSpPr>
          <p:cNvPr id="7" name="文本框 6">
            <a:extLst>
              <a:ext uri="{FF2B5EF4-FFF2-40B4-BE49-F238E27FC236}">
                <a16:creationId xmlns:a16="http://schemas.microsoft.com/office/drawing/2014/main" id="{5A9A21D4-44E1-450C-85CE-9C63E1D71106}"/>
              </a:ext>
            </a:extLst>
          </p:cNvPr>
          <p:cNvSpPr txBox="1"/>
          <p:nvPr/>
        </p:nvSpPr>
        <p:spPr>
          <a:xfrm>
            <a:off x="0" y="3843579"/>
            <a:ext cx="4267771" cy="369332"/>
          </a:xfrm>
          <a:prstGeom prst="rect">
            <a:avLst/>
          </a:prstGeom>
          <a:noFill/>
        </p:spPr>
        <p:txBody>
          <a:bodyPr wrap="none" rtlCol="0">
            <a:spAutoFit/>
          </a:bodyPr>
          <a:lstStyle/>
          <a:p>
            <a:r>
              <a:rPr lang="zh-CN" altLang="en-US" dirty="0"/>
              <a:t>吴宗济先生和他自己制作的腭位照相仪</a:t>
            </a:r>
          </a:p>
        </p:txBody>
      </p:sp>
      <p:pic>
        <p:nvPicPr>
          <p:cNvPr id="10" name="图片 9">
            <a:extLst>
              <a:ext uri="{FF2B5EF4-FFF2-40B4-BE49-F238E27FC236}">
                <a16:creationId xmlns:a16="http://schemas.microsoft.com/office/drawing/2014/main" id="{313F9B34-F046-4AAD-9D17-69E2F11AC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213" y="687949"/>
            <a:ext cx="4000500" cy="3981450"/>
          </a:xfrm>
          <a:prstGeom prst="rect">
            <a:avLst/>
          </a:prstGeom>
        </p:spPr>
      </p:pic>
      <p:sp>
        <p:nvSpPr>
          <p:cNvPr id="11" name="文本框 10">
            <a:extLst>
              <a:ext uri="{FF2B5EF4-FFF2-40B4-BE49-F238E27FC236}">
                <a16:creationId xmlns:a16="http://schemas.microsoft.com/office/drawing/2014/main" id="{566B8A18-3568-423F-800B-7ABA1B321713}"/>
              </a:ext>
            </a:extLst>
          </p:cNvPr>
          <p:cNvSpPr txBox="1"/>
          <p:nvPr/>
        </p:nvSpPr>
        <p:spPr>
          <a:xfrm>
            <a:off x="4326777" y="4753297"/>
            <a:ext cx="3716843" cy="369332"/>
          </a:xfrm>
          <a:prstGeom prst="rect">
            <a:avLst/>
          </a:prstGeom>
          <a:noFill/>
        </p:spPr>
        <p:txBody>
          <a:bodyPr wrap="square" rtlCol="0">
            <a:spAutoFit/>
          </a:bodyPr>
          <a:lstStyle/>
          <a:p>
            <a:r>
              <a:rPr lang="zh-CN" altLang="en-US" dirty="0"/>
              <a:t>各种型号的语图仪</a:t>
            </a:r>
          </a:p>
        </p:txBody>
      </p:sp>
      <p:pic>
        <p:nvPicPr>
          <p:cNvPr id="13" name="图片 12">
            <a:extLst>
              <a:ext uri="{FF2B5EF4-FFF2-40B4-BE49-F238E27FC236}">
                <a16:creationId xmlns:a16="http://schemas.microsoft.com/office/drawing/2014/main" id="{F70BBE1E-D3B5-41AA-89D3-2FEA35696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62" y="4355401"/>
            <a:ext cx="3144886" cy="2088000"/>
          </a:xfrm>
          <a:prstGeom prst="rect">
            <a:avLst/>
          </a:prstGeom>
        </p:spPr>
      </p:pic>
      <p:sp>
        <p:nvSpPr>
          <p:cNvPr id="14" name="文本框 13">
            <a:extLst>
              <a:ext uri="{FF2B5EF4-FFF2-40B4-BE49-F238E27FC236}">
                <a16:creationId xmlns:a16="http://schemas.microsoft.com/office/drawing/2014/main" id="{DC11C9EC-1D03-4118-9644-8074A260D3CC}"/>
              </a:ext>
            </a:extLst>
          </p:cNvPr>
          <p:cNvSpPr txBox="1"/>
          <p:nvPr/>
        </p:nvSpPr>
        <p:spPr>
          <a:xfrm>
            <a:off x="3262449" y="5990171"/>
            <a:ext cx="1232060" cy="369332"/>
          </a:xfrm>
          <a:prstGeom prst="rect">
            <a:avLst/>
          </a:prstGeom>
          <a:noFill/>
        </p:spPr>
        <p:txBody>
          <a:bodyPr wrap="square" rtlCol="0">
            <a:spAutoFit/>
          </a:bodyPr>
          <a:lstStyle/>
          <a:p>
            <a:r>
              <a:rPr lang="zh-CN" altLang="en-US" dirty="0"/>
              <a:t>脑电仪</a:t>
            </a:r>
          </a:p>
        </p:txBody>
      </p:sp>
      <p:pic>
        <p:nvPicPr>
          <p:cNvPr id="16" name="图片 15">
            <a:extLst>
              <a:ext uri="{FF2B5EF4-FFF2-40B4-BE49-F238E27FC236}">
                <a16:creationId xmlns:a16="http://schemas.microsoft.com/office/drawing/2014/main" id="{12604BBF-7625-4127-9FAA-20D02BBCE9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1876" y="687949"/>
            <a:ext cx="3072623" cy="3816000"/>
          </a:xfrm>
          <a:prstGeom prst="rect">
            <a:avLst/>
          </a:prstGeom>
        </p:spPr>
      </p:pic>
      <p:sp>
        <p:nvSpPr>
          <p:cNvPr id="17" name="文本框 16">
            <a:extLst>
              <a:ext uri="{FF2B5EF4-FFF2-40B4-BE49-F238E27FC236}">
                <a16:creationId xmlns:a16="http://schemas.microsoft.com/office/drawing/2014/main" id="{AADA964E-B138-4C4A-8808-7A7B129BF9C8}"/>
              </a:ext>
            </a:extLst>
          </p:cNvPr>
          <p:cNvSpPr txBox="1"/>
          <p:nvPr/>
        </p:nvSpPr>
        <p:spPr>
          <a:xfrm>
            <a:off x="8487467" y="4718085"/>
            <a:ext cx="3716843" cy="369332"/>
          </a:xfrm>
          <a:prstGeom prst="rect">
            <a:avLst/>
          </a:prstGeom>
          <a:noFill/>
        </p:spPr>
        <p:txBody>
          <a:bodyPr wrap="square" rtlCol="0">
            <a:spAutoFit/>
          </a:bodyPr>
          <a:lstStyle/>
          <a:p>
            <a:r>
              <a:rPr lang="zh-CN" altLang="en-US" dirty="0"/>
              <a:t>电磁发音仪</a:t>
            </a:r>
          </a:p>
        </p:txBody>
      </p:sp>
    </p:spTree>
    <p:extLst>
      <p:ext uri="{BB962C8B-B14F-4D97-AF65-F5344CB8AC3E}">
        <p14:creationId xmlns:p14="http://schemas.microsoft.com/office/powerpoint/2010/main" val="7896434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3FE55F9-B94E-FD49-66C8-F5CBFC7B8B72}"/>
              </a:ext>
            </a:extLst>
          </p:cNvPr>
          <p:cNvSpPr>
            <a:spLocks noGrp="1"/>
          </p:cNvSpPr>
          <p:nvPr>
            <p:ph idx="1"/>
          </p:nvPr>
        </p:nvSpPr>
        <p:spPr>
          <a:xfrm>
            <a:off x="221942" y="285750"/>
            <a:ext cx="11700769" cy="6461279"/>
          </a:xfrm>
        </p:spPr>
        <p:txBody>
          <a:bodyPr>
            <a:noAutofit/>
          </a:bodyPr>
          <a:lstStyle/>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对立、互补及语音相似是分析归纳音位的最基本的几条原则。除此以外，划分音位还要考虑其他因素。如归纳出来的全部音位是否构成一个较好的系统，音位总数是否经济，音位的分合是否照顾了历史音韵等。</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音位属于特定的具体语言或方言的，总是某个具体语音系统的成员，不存在跨语言或跨方言的音位。</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）不同的系统里有不同的音素，因而具有不同的音位。</a:t>
            </a:r>
            <a:endParaRPr lang="en-US" altLang="zh-CN" dirty="0">
              <a:latin typeface="宋体" panose="02010600030101010101" pitchFamily="2" charset="-122"/>
              <a:ea typeface="宋体" panose="02010600030101010101" pitchFamily="2" charset="-122"/>
            </a:endParaRPr>
          </a:p>
          <a:p>
            <a:pPr marL="0" indent="0">
              <a:buNone/>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）相同的音素在不同的系统中所起的作用不一定相同，因而不同语言或方言表面上相同的音素，在音位层面上不一定对等。</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[e]</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[ɛ]</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汉语：</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在</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韵尾前出现；</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[ɛ]</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在无韵尾（开韵尾）</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前</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出现</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[e] [ɛ]</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为</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的音位变体</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indent="0">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法语：</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état</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ta]</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（状态）</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èta</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ɛ</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ta</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（希腊字母</a:t>
            </a:r>
            <a:r>
              <a:rPr lang="el-GR"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η</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mes</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（我们的）；</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mais</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ɛ</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（但是）</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/ɛ/</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为不同音位</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187506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6885E65-67D8-C5EC-9109-EAC4EDF4730A}"/>
              </a:ext>
            </a:extLst>
          </p:cNvPr>
          <p:cNvSpPr>
            <a:spLocks noGrp="1"/>
          </p:cNvSpPr>
          <p:nvPr>
            <p:ph idx="1"/>
          </p:nvPr>
        </p:nvSpPr>
        <p:spPr>
          <a:xfrm>
            <a:off x="205666" y="244875"/>
            <a:ext cx="11780668" cy="6368250"/>
          </a:xfrm>
        </p:spPr>
        <p:txBody>
          <a:bodyPr>
            <a:normAutofit lnSpcReduction="10000"/>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）相同语言中表面相同的音素，在音位层面上也不一定相同。</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rPr>
              <a:t>  </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[ɛ]</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汉语：在开尾韵前出现（歇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ɕiɛ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ɕyɛ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归入</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/e/</a:t>
            </a:r>
            <a:r>
              <a:rPr lang="zh-CN" altLang="en-US" sz="2400" dirty="0">
                <a:latin typeface="楷体" panose="02010609060101010101" pitchFamily="49" charset="-122"/>
                <a:ea typeface="楷体" panose="02010609060101010101" pitchFamily="49" charset="-122"/>
              </a:rPr>
              <a:t>音位</a:t>
            </a:r>
            <a:r>
              <a:rPr lang="en-US" altLang="zh-CN" sz="2400" dirty="0">
                <a:latin typeface="楷体" panose="02010609060101010101" pitchFamily="49" charset="-122"/>
                <a:ea typeface="楷体" panose="02010609060101010101" pitchFamily="49" charset="-122"/>
              </a:rPr>
              <a:t>  </a:t>
            </a: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尾韵前出现（掀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ɕiɛn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宣</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ɕyɛn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归入</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dirty="0">
                <a:latin typeface="楷体" panose="02010609060101010101" pitchFamily="49" charset="-122"/>
                <a:ea typeface="楷体" panose="02010609060101010101" pitchFamily="49" charset="-122"/>
              </a:rPr>
              <a:t>音位</a:t>
            </a:r>
            <a:r>
              <a:rPr lang="en-US" altLang="zh-CN" sz="2400" dirty="0">
                <a:latin typeface="楷体" panose="02010609060101010101" pitchFamily="49" charset="-122"/>
                <a:ea typeface="楷体" panose="02010609060101010101" pitchFamily="49" charset="-122"/>
              </a:rPr>
              <a:t> </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）不同语言或方言表面上相同的音位，所含音素亦不一定相等。</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[p][pʰ]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两个变体，但不包含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t>English speaker : pas[</a:t>
            </a:r>
            <a:r>
              <a:rPr lang="en-US" altLang="zh-CN" sz="2400" dirty="0" err="1"/>
              <a:t>p</a:t>
            </a:r>
            <a:r>
              <a:rPr lang="en-US" altLang="zh-CN" sz="2400" baseline="30000" dirty="0" err="1"/>
              <a:t>h</a:t>
            </a:r>
            <a:r>
              <a:rPr lang="en-US" altLang="zh-CN" sz="2400" dirty="0" err="1"/>
              <a:t>a</a:t>
            </a:r>
            <a:r>
              <a:rPr lang="en-US" altLang="zh-CN" sz="2400" dirty="0"/>
              <a:t>]    </a:t>
            </a:r>
            <a:r>
              <a:rPr lang="en-US" altLang="zh-CN" sz="2400" dirty="0" err="1"/>
              <a:t>tas</a:t>
            </a:r>
            <a:r>
              <a:rPr lang="en-US" altLang="zh-CN" sz="2400" dirty="0"/>
              <a:t>[</a:t>
            </a:r>
            <a:r>
              <a:rPr lang="en-US" altLang="zh-CN" sz="2400" dirty="0" err="1"/>
              <a:t>t</a:t>
            </a:r>
            <a:r>
              <a:rPr lang="en-US" altLang="zh-CN" sz="2400" baseline="30000" dirty="0" err="1"/>
              <a:t>h</a:t>
            </a:r>
            <a:r>
              <a:rPr lang="en-US" altLang="zh-CN" sz="2400" dirty="0" err="1"/>
              <a:t>a</a:t>
            </a:r>
            <a:r>
              <a:rPr lang="en-US" altLang="zh-CN" sz="2400" dirty="0"/>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汉语：包含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两个变体，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出现在弱读中，但不包含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400" dirty="0">
              <a:latin typeface="楷体" panose="02010609060101010101" pitchFamily="49" charset="-122"/>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语言里的音位是特定系统的成员。每个音位都是和系统中别的音位相对而在系统中起作用的。</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因此不但要看它自身的自然属性是什么，还要看它的自然属性不能是什么，也即与其他音位的相互关系是什么。</a:t>
            </a:r>
            <a:endParaRPr lang="zh-CN"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fontAlgn="base">
              <a:spcBef>
                <a:spcPts val="576"/>
              </a:spcBef>
            </a:pPr>
            <a:endParaRPr lang="zh-CN" altLang="zh-CN" sz="2400" dirty="0">
              <a:latin typeface="楷体" panose="02010609060101010101" pitchFamily="49" charset="-122"/>
              <a:ea typeface="楷体" panose="02010609060101010101" pitchFamily="49" charset="-122"/>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3905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95A683-F835-8E63-D933-EB02CFC64211}"/>
              </a:ext>
            </a:extLst>
          </p:cNvPr>
          <p:cNvSpPr>
            <a:spLocks noGrp="1"/>
          </p:cNvSpPr>
          <p:nvPr>
            <p:ph idx="1"/>
          </p:nvPr>
        </p:nvSpPr>
        <p:spPr>
          <a:xfrm>
            <a:off x="838200" y="993531"/>
            <a:ext cx="10515600" cy="5183432"/>
          </a:xfrm>
        </p:spPr>
        <p:txBody>
          <a:bodyPr/>
          <a:lstStyle/>
          <a:p>
            <a:pPr marL="0" indent="0">
              <a:buNone/>
            </a:pP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对立互补小结</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对立（分的原则）：相同语音环境</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区别意义</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用替换的方式，找到最小对立对</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互补（合的原则）：无相同语音环境</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语音相似</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不能过度归并，从而将区别意义的不同音素归入同一音位中</a:t>
            </a:r>
          </a:p>
        </p:txBody>
      </p:sp>
    </p:spTree>
    <p:extLst>
      <p:ext uri="{BB962C8B-B14F-4D97-AF65-F5344CB8AC3E}">
        <p14:creationId xmlns:p14="http://schemas.microsoft.com/office/powerpoint/2010/main" val="90631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2A33D39-E2C5-B26F-386F-3918D511F3BF}"/>
              </a:ext>
            </a:extLst>
          </p:cNvPr>
          <p:cNvSpPr>
            <a:spLocks noGrp="1"/>
          </p:cNvSpPr>
          <p:nvPr>
            <p:ph idx="1"/>
          </p:nvPr>
        </p:nvSpPr>
        <p:spPr>
          <a:xfrm>
            <a:off x="376136" y="586493"/>
            <a:ext cx="11439727" cy="5503590"/>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（二）音位和音位变体</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cs typeface="Times New Roman" panose="02020603050405020304" pitchFamily="18" charset="0"/>
              </a:rPr>
              <a:t>1.</a:t>
            </a:r>
            <a:r>
              <a:rPr lang="zh-CN" altLang="en-US" dirty="0">
                <a:latin typeface="宋体" panose="02010600030101010101" pitchFamily="2" charset="-122"/>
                <a:ea typeface="宋体" panose="02010600030101010101" pitchFamily="2" charset="-122"/>
                <a:cs typeface="Times New Roman" panose="02020603050405020304" pitchFamily="18" charset="0"/>
              </a:rPr>
              <a:t>音位变体（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allophone</a:t>
            </a:r>
            <a:r>
              <a:rPr lang="zh-CN" altLang="en-US" dirty="0">
                <a:latin typeface="宋体" panose="02010600030101010101" pitchFamily="2" charset="-122"/>
                <a:ea typeface="宋体" panose="02010600030101010101" pitchFamily="2" charset="-122"/>
                <a:cs typeface="Times New Roman" panose="02020603050405020304" pitchFamily="18" charset="0"/>
              </a:rPr>
              <a:t>）：指属于同一个音位的各个不同的音素。这些音素或者各有自己的语音环境，在不同位置出现，不能互换；或者是虽可以在同一语音环境中出现，但不起区别语素或词意义的作用。</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dirty="0">
                <a:latin typeface="宋体" panose="02010600030101010101" pitchFamily="2" charset="-122"/>
                <a:ea typeface="宋体" panose="02010600030101010101" pitchFamily="2" charset="-122"/>
                <a:cs typeface="Times New Roman" panose="02020603050405020304" pitchFamily="18" charset="0"/>
              </a:rPr>
              <a:t>2.</a:t>
            </a:r>
            <a:r>
              <a:rPr lang="zh-CN" altLang="en-US" dirty="0">
                <a:latin typeface="宋体" panose="02010600030101010101" pitchFamily="2" charset="-122"/>
                <a:ea typeface="宋体" panose="02010600030101010101" pitchFamily="2" charset="-122"/>
                <a:cs typeface="Times New Roman" panose="02020603050405020304" pitchFamily="18" charset="0"/>
              </a:rPr>
              <a:t>音位变体的类型</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条件变体（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conditional variant</a:t>
            </a:r>
            <a:r>
              <a:rPr lang="zh-CN" altLang="en-US" dirty="0">
                <a:latin typeface="宋体" panose="02010600030101010101" pitchFamily="2" charset="-122"/>
                <a:ea typeface="宋体" panose="02010600030101010101" pitchFamily="2" charset="-122"/>
                <a:cs typeface="Times New Roman" panose="02020603050405020304" pitchFamily="18" charset="0"/>
              </a:rPr>
              <a:t>）：指受语音环境制约，有条件地出现的音位变体。条件变体出现的语音环境各不相同，具有互补关系。</a:t>
            </a:r>
            <a:endParaRPr lang="zh-CN" altLang="en-US" sz="2400"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自由变体（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free variant</a:t>
            </a:r>
            <a:r>
              <a:rPr lang="zh-CN" altLang="en-US" dirty="0">
                <a:latin typeface="宋体" panose="02010600030101010101" pitchFamily="2" charset="-122"/>
                <a:ea typeface="宋体" panose="02010600030101010101" pitchFamily="2" charset="-122"/>
                <a:cs typeface="Times New Roman" panose="02020603050405020304" pitchFamily="18" charset="0"/>
              </a:rPr>
              <a:t>）：指能在相同的语音环境之下出现，但不起区别语素或词意义作用的音位变体。自由变体可以自由替换。</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重庆、南京、武汉等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不分：“南”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[nan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东北有些地方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tsʰ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tʂʰ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][ʂ]</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不分：“山”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ʂan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2661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E4813D7-D8B7-5329-3538-BFF4CB7777AD}"/>
              </a:ext>
            </a:extLst>
          </p:cNvPr>
          <p:cNvSpPr>
            <a:spLocks noGrp="1"/>
          </p:cNvSpPr>
          <p:nvPr>
            <p:ph idx="1"/>
          </p:nvPr>
        </p:nvSpPr>
        <p:spPr>
          <a:xfrm>
            <a:off x="355107" y="772357"/>
            <a:ext cx="11248008" cy="5504156"/>
          </a:xfrm>
        </p:spPr>
        <p:txBody>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思考：</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北京话</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/u/</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主要变体有</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[u][ʊ][w][ʋ]</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[u]</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：古</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ku</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、工</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kuŋ</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[ʊ]</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：好</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xɑʊ</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、后</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xoʊ</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[w][ʋ]</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：完</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[wan]/[</a:t>
            </a:r>
            <a:r>
              <a:rPr kumimoji="0" lang="en-US" altLang="zh-CN"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ʋan</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、为</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weɪ</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ʋeɪ</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哪些是条件变体，哪些是自由变体？</a:t>
            </a:r>
          </a:p>
          <a:p>
            <a:endParaRPr lang="zh-CN" altLang="en-US" dirty="0"/>
          </a:p>
        </p:txBody>
      </p:sp>
    </p:spTree>
    <p:extLst>
      <p:ext uri="{BB962C8B-B14F-4D97-AF65-F5344CB8AC3E}">
        <p14:creationId xmlns:p14="http://schemas.microsoft.com/office/powerpoint/2010/main" val="15112389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DC28092-7762-3441-6418-F2BF4849E3C5}"/>
              </a:ext>
            </a:extLst>
          </p:cNvPr>
          <p:cNvSpPr>
            <a:spLocks noGrp="1"/>
          </p:cNvSpPr>
          <p:nvPr>
            <p:ph idx="1"/>
          </p:nvPr>
        </p:nvSpPr>
        <p:spPr>
          <a:xfrm>
            <a:off x="452761" y="301841"/>
            <a:ext cx="11265763" cy="6241002"/>
          </a:xfrm>
        </p:spPr>
        <p:txBody>
          <a:bodyPr/>
          <a:lstStyle/>
          <a:p>
            <a:pPr>
              <a:defRPr/>
            </a:pPr>
            <a:r>
              <a:rPr lang="zh-CN" altLang="en-US" dirty="0">
                <a:latin typeface="宋体" panose="02010600030101010101" pitchFamily="2" charset="-122"/>
                <a:ea typeface="宋体" panose="02010600030101010101" pitchFamily="2" charset="-122"/>
              </a:rPr>
              <a:t>音位和音位变体的关系可以看作类别和成员的关系。变体不是相对于正体而言的，所有的成员都叫变体，成员的数目多少可以不等。</a:t>
            </a:r>
          </a:p>
          <a:p>
            <a:pPr eaLnBrk="1">
              <a:defRPr/>
            </a:pPr>
            <a:r>
              <a:rPr lang="zh-CN" altLang="en-US" dirty="0">
                <a:latin typeface="宋体" panose="02010600030101010101" pitchFamily="2" charset="-122"/>
                <a:ea typeface="宋体" panose="02010600030101010101" pitchFamily="2" charset="-122"/>
              </a:rPr>
              <a:t>被选来代表音位的变体往往是最常见、受邻近的音影响最小的那个变体。</a:t>
            </a:r>
            <a:endParaRPr lang="en-US" altLang="zh-CN" dirty="0">
              <a:latin typeface="宋体" panose="02010600030101010101" pitchFamily="2" charset="-122"/>
              <a:ea typeface="宋体" panose="02010600030101010101" pitchFamily="2" charset="-122"/>
            </a:endParaRPr>
          </a:p>
          <a:p>
            <a:pPr eaLnBrk="1">
              <a:defRPr/>
            </a:pPr>
            <a:endParaRPr lang="en-US" altLang="zh-CN" b="1" dirty="0">
              <a:solidFill>
                <a:srgbClr val="FF0000"/>
              </a:solidFill>
              <a:latin typeface="宋体" panose="02010600030101010101" pitchFamily="2" charset="-122"/>
              <a:ea typeface="宋体" panose="02010600030101010101" pitchFamily="2" charset="-122"/>
            </a:endParaRPr>
          </a:p>
          <a:p>
            <a:pPr eaLnBrk="1">
              <a:defRPr/>
            </a:pPr>
            <a:endParaRPr lang="en-US" altLang="zh-CN" b="1" dirty="0">
              <a:solidFill>
                <a:srgbClr val="FF0000"/>
              </a:solidFill>
              <a:latin typeface="宋体" panose="02010600030101010101" pitchFamily="2" charset="-122"/>
              <a:ea typeface="宋体" panose="02010600030101010101" pitchFamily="2" charset="-122"/>
            </a:endParaRPr>
          </a:p>
          <a:p>
            <a:pPr eaLnBrk="1">
              <a:defRPr/>
            </a:pPr>
            <a:r>
              <a:rPr lang="zh-CN" altLang="en-US" b="1" dirty="0">
                <a:solidFill>
                  <a:srgbClr val="FF0000"/>
                </a:solidFill>
                <a:latin typeface="宋体" panose="02010600030101010101" pitchFamily="2" charset="-122"/>
                <a:ea typeface="宋体" panose="02010600030101010101" pitchFamily="2" charset="-122"/>
              </a:rPr>
              <a:t>离开对立和系统，无所谓音位。</a:t>
            </a:r>
          </a:p>
          <a:p>
            <a:endParaRPr lang="en-US" altLang="zh-CN" dirty="0"/>
          </a:p>
          <a:p>
            <a:r>
              <a:rPr lang="zh-CN" altLang="en-US" dirty="0">
                <a:latin typeface="宋体" panose="02010600030101010101" pitchFamily="2" charset="-122"/>
                <a:ea typeface="宋体" panose="02010600030101010101" pitchFamily="2" charset="-122"/>
              </a:rPr>
              <a:t>音位的分析对于拼音文字的创制有极密切的关系</a:t>
            </a:r>
          </a:p>
        </p:txBody>
      </p:sp>
    </p:spTree>
    <p:extLst>
      <p:ext uri="{BB962C8B-B14F-4D97-AF65-F5344CB8AC3E}">
        <p14:creationId xmlns:p14="http://schemas.microsoft.com/office/powerpoint/2010/main" val="3726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D8711554-17C4-5650-203B-E537A9F52737}"/>
              </a:ext>
            </a:extLst>
          </p:cNvPr>
          <p:cNvPicPr>
            <a:picLocks noChangeAspect="1"/>
          </p:cNvPicPr>
          <p:nvPr/>
        </p:nvPicPr>
        <p:blipFill>
          <a:blip r:embed="rId2"/>
          <a:stretch>
            <a:fillRect/>
          </a:stretch>
        </p:blipFill>
        <p:spPr>
          <a:xfrm>
            <a:off x="1428969" y="295182"/>
            <a:ext cx="9334062" cy="6267635"/>
          </a:xfrm>
          <a:prstGeom prst="rect">
            <a:avLst/>
          </a:prstGeom>
        </p:spPr>
      </p:pic>
      <p:sp>
        <p:nvSpPr>
          <p:cNvPr id="3" name="内容占位符 2">
            <a:extLst>
              <a:ext uri="{FF2B5EF4-FFF2-40B4-BE49-F238E27FC236}">
                <a16:creationId xmlns:a16="http://schemas.microsoft.com/office/drawing/2014/main" id="{D0068871-4E57-40BF-1090-96F84019AA69}"/>
              </a:ext>
            </a:extLst>
          </p:cNvPr>
          <p:cNvSpPr>
            <a:spLocks noGrp="1"/>
          </p:cNvSpPr>
          <p:nvPr>
            <p:ph idx="1"/>
          </p:nvPr>
        </p:nvSpPr>
        <p:spPr>
          <a:xfrm>
            <a:off x="388621" y="329121"/>
            <a:ext cx="11374292" cy="6267635"/>
          </a:xfrm>
        </p:spPr>
        <p:txBody>
          <a:bodyPr/>
          <a:lstStyle/>
          <a:p>
            <a:r>
              <a:rPr lang="zh-CN" altLang="en-US" dirty="0">
                <a:latin typeface="宋体" panose="02010600030101010101" pitchFamily="2" charset="-122"/>
                <a:ea typeface="宋体" panose="02010600030101010101" pitchFamily="2" charset="-122"/>
              </a:rPr>
              <a:t>音位分析：</a:t>
            </a:r>
            <a:endParaRPr lang="en-US" altLang="zh-CN"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EFAE95FE-C18C-FB1A-2A56-7C4A17091739}"/>
              </a:ext>
            </a:extLst>
          </p:cNvPr>
          <p:cNvSpPr/>
          <p:nvPr/>
        </p:nvSpPr>
        <p:spPr>
          <a:xfrm>
            <a:off x="7122160" y="3688080"/>
            <a:ext cx="2499360" cy="54864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BB48293-0AA3-F48B-A679-8F58F47E81B2}"/>
              </a:ext>
            </a:extLst>
          </p:cNvPr>
          <p:cNvSpPr/>
          <p:nvPr/>
        </p:nvSpPr>
        <p:spPr>
          <a:xfrm>
            <a:off x="8544560" y="4236720"/>
            <a:ext cx="2001520" cy="11379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2D5CDB0B-D369-6B70-6017-C474A7603B76}"/>
              </a:ext>
            </a:extLst>
          </p:cNvPr>
          <p:cNvCxnSpPr/>
          <p:nvPr/>
        </p:nvCxnSpPr>
        <p:spPr>
          <a:xfrm flipH="1">
            <a:off x="9621520" y="3535680"/>
            <a:ext cx="924560" cy="70104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7AD22335-CD2A-1477-78B6-47CD7D242A77}"/>
              </a:ext>
            </a:extLst>
          </p:cNvPr>
          <p:cNvSpPr txBox="1"/>
          <p:nvPr/>
        </p:nvSpPr>
        <p:spPr>
          <a:xfrm>
            <a:off x="10546081" y="2459504"/>
            <a:ext cx="1574800" cy="2308324"/>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现阶段大家遇到互补分布时，可暂时不考虑语音是否相似</a:t>
            </a:r>
          </a:p>
        </p:txBody>
      </p:sp>
    </p:spTree>
    <p:extLst>
      <p:ext uri="{BB962C8B-B14F-4D97-AF65-F5344CB8AC3E}">
        <p14:creationId xmlns:p14="http://schemas.microsoft.com/office/powerpoint/2010/main" val="298125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BC2E093-E209-718C-33EF-018A45D6FD04}"/>
              </a:ext>
            </a:extLst>
          </p:cNvPr>
          <p:cNvSpPr>
            <a:spLocks noGrp="1"/>
          </p:cNvSpPr>
          <p:nvPr>
            <p:ph idx="1"/>
          </p:nvPr>
        </p:nvSpPr>
        <p:spPr>
          <a:xfrm>
            <a:off x="355107" y="292962"/>
            <a:ext cx="11558726" cy="6436312"/>
          </a:xfrm>
        </p:spPr>
        <p:txBody>
          <a:bodyPr>
            <a:noAutofit/>
          </a:bodyPr>
          <a:lstStyle/>
          <a:p>
            <a:pPr marL="0" indent="0">
              <a:buNone/>
            </a:pPr>
            <a:r>
              <a:rPr lang="zh-CN" altLang="en-US" dirty="0">
                <a:latin typeface="宋体" panose="02010600030101010101" pitchFamily="2" charset="-122"/>
                <a:ea typeface="宋体" panose="02010600030101010101" pitchFamily="2" charset="-122"/>
              </a:rPr>
              <a:t>思考一：芬兰语中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[t][d]</a:t>
            </a:r>
            <a:r>
              <a:rPr lang="zh-CN" altLang="en-US" dirty="0">
                <a:latin typeface="宋体" panose="02010600030101010101" pitchFamily="2" charset="-122"/>
                <a:ea typeface="宋体" panose="02010600030101010101" pitchFamily="2" charset="-122"/>
              </a:rPr>
              <a:t>是不同的音位还是同一个音位的不同变体？</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kudot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（失败）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kate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（覆盖）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tatot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（屋顶）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kade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（嫉妒）</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5.[</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madon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（虫子的）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maton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（地毯的）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ratas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（轮子）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8.[radon]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（轨道的）</a:t>
            </a: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思考二：朝鲜语中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[l][r]</a:t>
            </a:r>
            <a:r>
              <a:rPr lang="zh-CN" altLang="en-US" dirty="0">
                <a:latin typeface="宋体" panose="02010600030101010101" pitchFamily="2" charset="-122"/>
                <a:ea typeface="宋体" panose="02010600030101010101" pitchFamily="2" charset="-122"/>
              </a:rPr>
              <a:t>是不同的音位还是同一个音位的不同变体？</a:t>
            </a:r>
            <a:endParaRPr lang="en-US" altLang="zh-CN"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1.[</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rupi</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（红宝石）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mul</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（水）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kir-i</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（长度）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4.[pal]</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（手臂）</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5.[</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saram</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（人）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6.[</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səul</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（首尔）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7.[</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irɯm</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（名称）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8.[</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ilkop</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（七）</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9.[ratio]</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（收音机）   </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10.[</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ipalsa</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（理发师）</a:t>
            </a: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fontAlgn="auto">
              <a:spcAft>
                <a:spcPts val="0"/>
              </a:spcAft>
              <a:buClrTx/>
              <a:buSzTx/>
              <a:buNone/>
              <a:tabLst/>
              <a:defRPr/>
            </a:pPr>
            <a:r>
              <a:rPr lang="zh-CN" altLang="en-US" dirty="0">
                <a:latin typeface="宋体" panose="02010600030101010101" pitchFamily="2" charset="-122"/>
                <a:ea typeface="宋体" panose="02010600030101010101" pitchFamily="2" charset="-122"/>
              </a:rPr>
              <a:t>思考三：芬兰语中</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[s][z]</a:t>
            </a:r>
            <a:r>
              <a:rPr lang="zh-CN" altLang="en-US" dirty="0">
                <a:latin typeface="宋体" panose="02010600030101010101" pitchFamily="2" charset="-122"/>
                <a:ea typeface="宋体" panose="02010600030101010101" pitchFamily="2" charset="-122"/>
              </a:rPr>
              <a:t>是不同的音位还是同一个音位的不同变体？</a:t>
            </a:r>
            <a:endParaRPr lang="en-US" altLang="zh-CN"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1.[</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kuːzi</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（六）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liːsa</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（丽莎）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kuːsi</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（六）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4.[</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liːza</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（丽莎）</a:t>
            </a:r>
          </a:p>
        </p:txBody>
      </p:sp>
    </p:spTree>
    <p:extLst>
      <p:ext uri="{BB962C8B-B14F-4D97-AF65-F5344CB8AC3E}">
        <p14:creationId xmlns:p14="http://schemas.microsoft.com/office/powerpoint/2010/main" val="34782477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2B6E4-4395-8ADF-4229-FDAD9B029E1C}"/>
              </a:ext>
            </a:extLst>
          </p:cNvPr>
          <p:cNvSpPr>
            <a:spLocks noGrp="1"/>
          </p:cNvSpPr>
          <p:nvPr>
            <p:ph idx="1"/>
          </p:nvPr>
        </p:nvSpPr>
        <p:spPr>
          <a:xfrm>
            <a:off x="290147" y="167054"/>
            <a:ext cx="11693768" cy="6559061"/>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（三）音质音位（</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segmental phoneme</a:t>
            </a:r>
            <a:r>
              <a:rPr lang="zh-CN" altLang="en-US" dirty="0">
                <a:latin typeface="宋体" panose="02010600030101010101" pitchFamily="2" charset="-122"/>
                <a:ea typeface="宋体" panose="02010600030101010101" pitchFamily="2" charset="-122"/>
              </a:rPr>
              <a:t>）和非音质音位（</a:t>
            </a:r>
            <a:r>
              <a:rPr lang="en-US" altLang="zh-CN" dirty="0">
                <a:latin typeface="Times New Roman" panose="02020603050405020304" pitchFamily="18" charset="0"/>
                <a:ea typeface="宋体" panose="02010600030101010101" pitchFamily="2" charset="-122"/>
                <a:cs typeface="Times New Roman" panose="02020603050405020304" pitchFamily="18" charset="0"/>
              </a:rPr>
              <a:t>suprasegmental phoneme</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音质音位：以音质的不同来区别词的语音形式，通过音质的差别来起辨义作用的音位。又叫“音段音位”，是以音素为材料构成的。</a:t>
            </a:r>
          </a:p>
          <a:p>
            <a:r>
              <a:rPr lang="zh-CN" altLang="en-US" dirty="0">
                <a:latin typeface="宋体" panose="02010600030101010101" pitchFamily="2" charset="-122"/>
                <a:ea typeface="宋体" panose="02010600030101010101" pitchFamily="2" charset="-122"/>
              </a:rPr>
              <a:t>非音质音位：以音高、音强、音长的差别来起辨义作用的音位。</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）调位：利用音高差别来区别意义的非音质音位。</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声调语言常用（汉语、藏语、泰语、越南语</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）时位：利用发音长短来区别意义的非音质音位。</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广州：三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saːm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⁵⁵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⁵⁵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kaːi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⁵⁵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⁵⁵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拉萨藏语：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[laː</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⁵⁵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（麝）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⁵⁵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（钱）</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柯尔克孜语：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ʤaːn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ʤan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（生命）</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日语：</a:t>
            </a:r>
            <a:r>
              <a:rPr lang="ja-JP" altLang="en-US" sz="2400" dirty="0">
                <a:latin typeface="Times New Roman" panose="02020603050405020304" pitchFamily="18" charset="0"/>
                <a:ea typeface="楷体" panose="02010609060101010101" pitchFamily="49" charset="-122"/>
                <a:cs typeface="Times New Roman" panose="02020603050405020304" pitchFamily="18" charset="0"/>
              </a:rPr>
              <a:t>おじいさん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oʤiːsan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（爷爷）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ja-JP" altLang="en-US" sz="2400" dirty="0">
                <a:latin typeface="Times New Roman" panose="02020603050405020304" pitchFamily="18" charset="0"/>
                <a:ea typeface="楷体" panose="02010609060101010101" pitchFamily="49" charset="-122"/>
                <a:cs typeface="Times New Roman" panose="02020603050405020304" pitchFamily="18" charset="0"/>
              </a:rPr>
              <a:t>おじさん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oʤisan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（叔叔）</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德语：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ruhm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ruːm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（名声）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rum[rum]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（朗姆酒）</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意大利语：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note[</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noːte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（音符）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notte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notːe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（夜晚）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2273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31F7FA9-C7C4-9899-1AA1-FB8F1E431A0F}"/>
              </a:ext>
            </a:extLst>
          </p:cNvPr>
          <p:cNvSpPr>
            <a:spLocks noGrp="1"/>
          </p:cNvSpPr>
          <p:nvPr>
            <p:ph idx="1"/>
          </p:nvPr>
        </p:nvSpPr>
        <p:spPr>
          <a:xfrm>
            <a:off x="559293" y="852256"/>
            <a:ext cx="11283519" cy="5504156"/>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）重位</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势位：利用音强等方面的差别来区别意义的非音质音位。</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'convict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（罪人）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con'vict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（犯罪）</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'rebel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（叛逆者）</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re'bel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（叛逆）</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'refuse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（垃圾）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re'fuse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（拒绝）</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'digest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（文摘）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di'gest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（消化）</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汉语</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地方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51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faŋ</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55</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（当地）   地方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51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faŋ</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0</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（空间的一部分）</a:t>
            </a: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492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30000"/>
          </a:blip>
          <a:stretch>
            <a:fillRect/>
          </a:stretch>
        </a:blipFill>
        <a:effectLst/>
      </p:bgPr>
    </p:bg>
    <p:spTree>
      <p:nvGrpSpPr>
        <p:cNvPr id="1" name=""/>
        <p:cNvGrpSpPr/>
        <p:nvPr/>
      </p:nvGrpSpPr>
      <p:grpSpPr>
        <a:xfrm>
          <a:off x="0" y="0"/>
          <a:ext cx="0" cy="0"/>
          <a:chOff x="0" y="0"/>
          <a:chExt cx="0" cy="0"/>
        </a:xfrm>
      </p:grpSpPr>
      <p:sp>
        <p:nvSpPr>
          <p:cNvPr id="9218" name="内容占位符 1"/>
          <p:cNvSpPr>
            <a:spLocks noGrp="1"/>
          </p:cNvSpPr>
          <p:nvPr>
            <p:ph idx="1"/>
          </p:nvPr>
        </p:nvSpPr>
        <p:spPr>
          <a:xfrm>
            <a:off x="996315" y="1825625"/>
            <a:ext cx="10189210" cy="4213225"/>
          </a:xfrm>
        </p:spPr>
        <p:txBody>
          <a:bodyPr vert="horz" wrap="square" lIns="91440" tIns="45720" rIns="91440" bIns="45720" anchor="t">
            <a:normAutofit/>
          </a:bodyPr>
          <a:lstStyle/>
          <a:p>
            <a:pPr marL="0" indent="0" eaLnBrk="1" hangingPunct="1">
              <a:buNone/>
            </a:pPr>
            <a:r>
              <a:rPr lang="zh-CN" altLang="en-US" dirty="0">
                <a:solidFill>
                  <a:srgbClr val="FF0000"/>
                </a:solidFill>
              </a:rPr>
              <a:t>（</a:t>
            </a:r>
            <a:r>
              <a:rPr lang="en-US" altLang="zh-CN" dirty="0">
                <a:solidFill>
                  <a:srgbClr val="FF0000"/>
                </a:solidFill>
              </a:rPr>
              <a:t>1</a:t>
            </a:r>
            <a:r>
              <a:rPr lang="zh-CN" altLang="en-US" dirty="0">
                <a:solidFill>
                  <a:srgbClr val="FF0000"/>
                </a:solidFill>
              </a:rPr>
              <a:t>）</a:t>
            </a:r>
            <a:r>
              <a:rPr lang="en-US" altLang="zh-CN" dirty="0">
                <a:solidFill>
                  <a:srgbClr val="FF0000"/>
                </a:solidFill>
              </a:rPr>
              <a:t> </a:t>
            </a:r>
            <a:r>
              <a:rPr lang="zh-CN" altLang="en-US" dirty="0">
                <a:solidFill>
                  <a:srgbClr val="FF0000"/>
                </a:solidFill>
              </a:rPr>
              <a:t>发音原理。   </a:t>
            </a:r>
            <a:r>
              <a:rPr lang="zh-CN" altLang="en-US" dirty="0"/>
              <a:t>学习和研究语言应掌握的最重要的基础知识之一。</a:t>
            </a:r>
            <a:endParaRPr lang="en-US" altLang="zh-CN" dirty="0"/>
          </a:p>
          <a:p>
            <a:pPr eaLnBrk="1" hangingPunct="1"/>
            <a:r>
              <a:rPr lang="zh-CN" altLang="en-US" dirty="0"/>
              <a:t>学习普通话、方言、外语，要掌握正确的发音。</a:t>
            </a:r>
            <a:endParaRPr lang="en-US" altLang="zh-CN" dirty="0"/>
          </a:p>
          <a:p>
            <a:pPr marL="0" indent="0" eaLnBrk="1" hangingPunct="1">
              <a:buNone/>
            </a:pPr>
            <a:r>
              <a:rPr lang="en-US" altLang="zh-CN" dirty="0"/>
              <a:t> </a:t>
            </a:r>
          </a:p>
          <a:p>
            <a:pPr eaLnBrk="1" hangingPunct="1"/>
            <a:r>
              <a:rPr lang="zh-CN" altLang="en-US" dirty="0"/>
              <a:t>上海话区分清浊塞音   </a:t>
            </a:r>
            <a:r>
              <a:rPr lang="en-US" altLang="zh-CN" dirty="0"/>
              <a:t>[t] [d]:  </a:t>
            </a:r>
            <a:r>
              <a:rPr lang="zh-CN" altLang="en-US" dirty="0">
                <a:latin typeface="仿宋" panose="02010609060101010101" pitchFamily="49" charset="-122"/>
                <a:ea typeface="仿宋" panose="02010609060101010101" pitchFamily="49" charset="-122"/>
              </a:rPr>
              <a:t>打头</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汏头</a:t>
            </a:r>
            <a:endParaRPr lang="zh-CN" altLang="en-US" dirty="0"/>
          </a:p>
          <a:p>
            <a:pPr eaLnBrk="1" hangingPunct="1"/>
            <a:r>
              <a:rPr lang="zh-CN" altLang="en-US" dirty="0"/>
              <a:t>英语人用舌叶音代替 汉语中的舌尖后音（卷舌音）：上海</a:t>
            </a:r>
          </a:p>
          <a:p>
            <a:pPr eaLnBrk="1" hangingPunct="1"/>
            <a:r>
              <a:rPr lang="zh-CN" altLang="en-US" dirty="0"/>
              <a:t>明白了音理，可以避免用自己语言里近似的音去代替别的语言里的音。</a:t>
            </a:r>
          </a:p>
        </p:txBody>
      </p:sp>
      <p:sp>
        <p:nvSpPr>
          <p:cNvPr id="9219" name="标题 2"/>
          <p:cNvSpPr>
            <a:spLocks noGrp="1"/>
          </p:cNvSpPr>
          <p:nvPr>
            <p:ph type="title"/>
          </p:nvPr>
        </p:nvSpPr>
        <p:spPr/>
        <p:txBody>
          <a:bodyPr vert="horz" wrap="square" lIns="91440" tIns="45720" rIns="91440" bIns="45720" anchor="ctr"/>
          <a:lstStyle/>
          <a:p>
            <a:pPr eaLnBrk="1" hangingPunct="1"/>
            <a:r>
              <a:rPr lang="zh-CN" altLang="en-US" sz="3700" dirty="0"/>
              <a:t>语音学研究范围这么广，对初学者来说，最基本而实用的是什么？</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CCC4369-E077-1F6E-EBE8-4B44C35AE538}"/>
              </a:ext>
            </a:extLst>
          </p:cNvPr>
          <p:cNvSpPr>
            <a:spLocks noGrp="1"/>
          </p:cNvSpPr>
          <p:nvPr>
            <p:ph idx="1"/>
          </p:nvPr>
        </p:nvSpPr>
        <p:spPr>
          <a:xfrm>
            <a:off x="585926" y="727969"/>
            <a:ext cx="10981678" cy="5448994"/>
          </a:xfrm>
        </p:spPr>
        <p:txBody>
          <a:bodyPr/>
          <a:lstStyle/>
          <a:p>
            <a:r>
              <a:rPr lang="zh-CN" altLang="en-US" dirty="0">
                <a:latin typeface="宋体" panose="02010600030101010101" pitchFamily="2" charset="-122"/>
                <a:ea typeface="宋体" panose="02010600030101010101" pitchFamily="2" charset="-122"/>
              </a:rPr>
              <a:t>音位与音素的区别：</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音素不一定区分意义，音位一定是区分意义。</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音位总是特定语言或方言系统的成员，音素并不专属于哪一种语言或方言。</a:t>
            </a:r>
          </a:p>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并非所有的音位都是由音素构成。</a:t>
            </a:r>
          </a:p>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若为音质音位，一个音位往往包含若干音素。</a:t>
            </a:r>
          </a:p>
        </p:txBody>
      </p:sp>
    </p:spTree>
    <p:extLst>
      <p:ext uri="{BB962C8B-B14F-4D97-AF65-F5344CB8AC3E}">
        <p14:creationId xmlns:p14="http://schemas.microsoft.com/office/powerpoint/2010/main" val="128946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FEDF9-E7D8-50DC-AA71-A0F99B809312}"/>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五、音位的聚合</a:t>
            </a:r>
          </a:p>
        </p:txBody>
      </p:sp>
      <p:sp>
        <p:nvSpPr>
          <p:cNvPr id="3" name="内容占位符 2">
            <a:extLst>
              <a:ext uri="{FF2B5EF4-FFF2-40B4-BE49-F238E27FC236}">
                <a16:creationId xmlns:a16="http://schemas.microsoft.com/office/drawing/2014/main" id="{5CD24E2C-FDFF-0462-C327-57A7741DCD78}"/>
              </a:ext>
            </a:extLst>
          </p:cNvPr>
          <p:cNvSpPr>
            <a:spLocks noGrp="1"/>
          </p:cNvSpPr>
          <p:nvPr>
            <p:ph idx="1"/>
          </p:nvPr>
        </p:nvSpPr>
        <p:spPr>
          <a:xfrm>
            <a:off x="319596" y="1614792"/>
            <a:ext cx="11523216" cy="4289898"/>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（一）区别特征（</a:t>
            </a:r>
            <a:r>
              <a:rPr lang="en-US" altLang="zh-CN" dirty="0">
                <a:latin typeface="Times New Roman" panose="02020603050405020304" pitchFamily="18" charset="0"/>
                <a:ea typeface="宋体" panose="02010600030101010101" pitchFamily="2" charset="-122"/>
                <a:cs typeface="Times New Roman" panose="02020603050405020304" pitchFamily="18" charset="0"/>
              </a:rPr>
              <a:t>distinctive feature</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音位之间的对立，如果进一步加以分析，其实只是一个或几个发音特征的区别。</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具体语言中有</a:t>
            </a:r>
            <a:r>
              <a:rPr lang="zh-CN" altLang="en-US" b="1" dirty="0">
                <a:solidFill>
                  <a:srgbClr val="FF0000"/>
                </a:solidFill>
                <a:latin typeface="宋体" panose="02010600030101010101" pitchFamily="2" charset="-122"/>
                <a:ea typeface="宋体" panose="02010600030101010101" pitchFamily="2" charset="-122"/>
              </a:rPr>
              <a:t>区别音位</a:t>
            </a:r>
            <a:r>
              <a:rPr lang="zh-CN" altLang="en-US" dirty="0">
                <a:latin typeface="宋体" panose="02010600030101010101" pitchFamily="2" charset="-122"/>
                <a:ea typeface="宋体" panose="02010600030101010101" pitchFamily="2" charset="-122"/>
              </a:rPr>
              <a:t>的作用的</a:t>
            </a:r>
            <a:r>
              <a:rPr lang="zh-CN" altLang="en-US" b="1" dirty="0">
                <a:solidFill>
                  <a:srgbClr val="FF0000"/>
                </a:solidFill>
                <a:latin typeface="宋体" panose="02010600030101010101" pitchFamily="2" charset="-122"/>
                <a:ea typeface="宋体" panose="02010600030101010101" pitchFamily="2" charset="-122"/>
              </a:rPr>
              <a:t>发音特征</a:t>
            </a:r>
            <a:r>
              <a:rPr lang="zh-CN" altLang="en-US" dirty="0">
                <a:latin typeface="宋体" panose="02010600030101010101" pitchFamily="2" charset="-122"/>
                <a:ea typeface="宋体" panose="02010600030101010101" pitchFamily="2" charset="-122"/>
              </a:rPr>
              <a:t>叫区别特征。一个音位实际上是若干区别特征的总和。</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音位与音位之间对立或区别，实际只是一个或几个发音特征的区别。</a:t>
            </a: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音位的区别特征不仅可以使不同的音位相互区别，形成对立，而且还可以使不同的音位通过相同的区别特征联系一起，聚合成群。</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982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271CDB7-ABCB-9CD2-0FA0-027274BBFD15}"/>
              </a:ext>
            </a:extLst>
          </p:cNvPr>
          <p:cNvSpPr>
            <a:spLocks noGrp="1"/>
          </p:cNvSpPr>
          <p:nvPr>
            <p:ph idx="1"/>
          </p:nvPr>
        </p:nvSpPr>
        <p:spPr>
          <a:xfrm>
            <a:off x="359923" y="671207"/>
            <a:ext cx="11537005" cy="5417931"/>
          </a:xfrm>
        </p:spPr>
        <p:txBody>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普通话</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的区别特征是：双唇、塞、不送气</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通过双唇与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/t//k/</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区别，通过塞音与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区别，</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通过不送气与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/pʰ/</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区别；</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通过双唇与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/pʰ//m/</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联系，</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通过塞音和不送气与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/t//k/</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联系。</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音位的区别特征通常都表现为</a:t>
            </a:r>
            <a:r>
              <a:rPr lang="zh-CN" altLang="en-US" b="1" dirty="0">
                <a:solidFill>
                  <a:srgbClr val="FF0000"/>
                </a:solidFill>
                <a:latin typeface="宋体" panose="02010600030101010101" pitchFamily="2" charset="-122"/>
                <a:ea typeface="宋体" panose="02010600030101010101" pitchFamily="2" charset="-122"/>
              </a:rPr>
              <a:t>二项对立</a:t>
            </a:r>
            <a:r>
              <a:rPr lang="zh-CN" altLang="en-US" dirty="0">
                <a:latin typeface="宋体" panose="02010600030101010101" pitchFamily="2" charset="-122"/>
                <a:ea typeface="宋体" panose="02010600030101010101" pitchFamily="2" charset="-122"/>
              </a:rPr>
              <a:t>，也就是每一方面的特征总是具有“是”或“非”、“有”或“无”两个对立项，如元音性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非元音性、浊音性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清音性、鼻音性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口音性、送气</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不送气等。</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aphicFrame>
        <p:nvGraphicFramePr>
          <p:cNvPr id="5" name="表格 4">
            <a:extLst>
              <a:ext uri="{FF2B5EF4-FFF2-40B4-BE49-F238E27FC236}">
                <a16:creationId xmlns:a16="http://schemas.microsoft.com/office/drawing/2014/main" id="{EB6ECCC6-5A37-D1EB-08E0-8BFA9D97366A}"/>
              </a:ext>
            </a:extLst>
          </p:cNvPr>
          <p:cNvGraphicFramePr>
            <a:graphicFrameLocks noGrp="1"/>
          </p:cNvGraphicFramePr>
          <p:nvPr/>
        </p:nvGraphicFramePr>
        <p:xfrm>
          <a:off x="6667540" y="768862"/>
          <a:ext cx="5029200" cy="2286000"/>
        </p:xfrm>
        <a:graphic>
          <a:graphicData uri="http://schemas.openxmlformats.org/drawingml/2006/table">
            <a:tbl>
              <a:tblPr firstRow="1" bandRow="1">
                <a:tableStyleId>{5C22544A-7EE6-4342-B048-85BDC9FD1C3A}</a:tableStyleId>
              </a:tblPr>
              <a:tblGrid>
                <a:gridCol w="1196502">
                  <a:extLst>
                    <a:ext uri="{9D8B030D-6E8A-4147-A177-3AD203B41FA5}">
                      <a16:colId xmlns:a16="http://schemas.microsoft.com/office/drawing/2014/main" val="548381691"/>
                    </a:ext>
                  </a:extLst>
                </a:gridCol>
                <a:gridCol w="1128409">
                  <a:extLst>
                    <a:ext uri="{9D8B030D-6E8A-4147-A177-3AD203B41FA5}">
                      <a16:colId xmlns:a16="http://schemas.microsoft.com/office/drawing/2014/main" val="2488163824"/>
                    </a:ext>
                  </a:extLst>
                </a:gridCol>
                <a:gridCol w="953310">
                  <a:extLst>
                    <a:ext uri="{9D8B030D-6E8A-4147-A177-3AD203B41FA5}">
                      <a16:colId xmlns:a16="http://schemas.microsoft.com/office/drawing/2014/main" val="4292891222"/>
                    </a:ext>
                  </a:extLst>
                </a:gridCol>
                <a:gridCol w="885217">
                  <a:extLst>
                    <a:ext uri="{9D8B030D-6E8A-4147-A177-3AD203B41FA5}">
                      <a16:colId xmlns:a16="http://schemas.microsoft.com/office/drawing/2014/main" val="2979956320"/>
                    </a:ext>
                  </a:extLst>
                </a:gridCol>
                <a:gridCol w="865762">
                  <a:extLst>
                    <a:ext uri="{9D8B030D-6E8A-4147-A177-3AD203B41FA5}">
                      <a16:colId xmlns:a16="http://schemas.microsoft.com/office/drawing/2014/main" val="3759136947"/>
                    </a:ext>
                  </a:extLst>
                </a:gridCol>
              </a:tblGrid>
              <a:tr h="178372">
                <a:tc rowSpan="2">
                  <a:txBody>
                    <a:bodyPr/>
                    <a:lstStyle/>
                    <a:p>
                      <a:pPr algn="ct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塞音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oFill/>
                  </a:tcPr>
                </a:tc>
                <a:tc rowSpan="2">
                  <a:txBody>
                    <a:bodyPr/>
                    <a:lstStyle/>
                    <a:p>
                      <a:pPr algn="ct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鼻音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边音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8030442"/>
                  </a:ext>
                </a:extLst>
              </a:tr>
              <a:tr h="0">
                <a:tc vMerge="1">
                  <a:txBody>
                    <a:bodyPr/>
                    <a:lstStyle/>
                    <a:p>
                      <a:endParaRPr lang="zh-CN" altLang="en-US"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不送气</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送气</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oFill/>
                  </a:tcPr>
                </a:tc>
                <a:tc vMerge="1">
                  <a:txBody>
                    <a:bodyPr/>
                    <a:lstStyle/>
                    <a:p>
                      <a:pPr algn="ct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oFill/>
                  </a:tcPr>
                </a:tc>
                <a:extLst>
                  <a:ext uri="{0D108BD9-81ED-4DB2-BD59-A6C34878D82A}">
                    <a16:rowId xmlns:a16="http://schemas.microsoft.com/office/drawing/2014/main" val="2017774218"/>
                  </a:ext>
                </a:extLst>
              </a:tr>
              <a:tr h="445499">
                <a:tc>
                  <a:txBody>
                    <a:bodyPr/>
                    <a:lstStyle/>
                    <a:p>
                      <a:pPr algn="ct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双唇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/pʰ/</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8749192"/>
                  </a:ext>
                </a:extLst>
              </a:tr>
              <a:tr h="445499">
                <a:tc>
                  <a:txBody>
                    <a:bodyPr/>
                    <a:lstStyle/>
                    <a:p>
                      <a:pPr algn="ct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舌尖前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tʰ</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291222"/>
                  </a:ext>
                </a:extLst>
              </a:tr>
              <a:tr h="445499">
                <a:tc>
                  <a:txBody>
                    <a:bodyPr/>
                    <a:lstStyle/>
                    <a:p>
                      <a:pPr algn="ct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舌根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kʰ</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/ŋ/</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6844901"/>
                  </a:ext>
                </a:extLst>
              </a:tr>
            </a:tbl>
          </a:graphicData>
        </a:graphic>
      </p:graphicFrame>
    </p:spTree>
    <p:extLst>
      <p:ext uri="{BB962C8B-B14F-4D97-AF65-F5344CB8AC3E}">
        <p14:creationId xmlns:p14="http://schemas.microsoft.com/office/powerpoint/2010/main" val="301279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84E22AE-58CD-D397-CF30-7009AEA87F8E}"/>
              </a:ext>
            </a:extLst>
          </p:cNvPr>
          <p:cNvSpPr>
            <a:spLocks noGrp="1"/>
          </p:cNvSpPr>
          <p:nvPr>
            <p:ph idx="1"/>
          </p:nvPr>
        </p:nvSpPr>
        <p:spPr>
          <a:xfrm>
            <a:off x="321013" y="350196"/>
            <a:ext cx="11449455" cy="6342434"/>
          </a:xfrm>
        </p:spPr>
        <p:txBody>
          <a:bodyPr/>
          <a:lstStyle/>
          <a:p>
            <a:r>
              <a:rPr lang="zh-CN" altLang="en-US" sz="2400" dirty="0">
                <a:latin typeface="楷体" panose="02010609060101010101" pitchFamily="49" charset="-122"/>
                <a:ea typeface="楷体" panose="02010609060101010101" pitchFamily="49" charset="-122"/>
              </a:rPr>
              <a:t>英语</a:t>
            </a:r>
            <a:endParaRPr lang="en-US" altLang="zh-CN" sz="2400" dirty="0">
              <a:latin typeface="楷体" panose="02010609060101010101" pitchFamily="49" charset="-122"/>
              <a:ea typeface="楷体" panose="02010609060101010101" pitchFamily="49"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语言里的音位利用哪些特征和其他音位对立，由它在音位系统里所处的地位而定。</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普通话中没有浊塞音音位，所以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的清的特征不是区别特征，它不利用这一特征与别的音位形成对立关系；不送气则是区别特征，音位有与之相区别的送气音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英语中有浊塞音音位，所以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的清的特征是区别特征，因为有与之相区别的浊音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，不送气则不是区别特征。</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b="1" dirty="0">
                <a:solidFill>
                  <a:srgbClr val="FF0000"/>
                </a:solidFill>
                <a:latin typeface="宋体" panose="02010600030101010101" pitchFamily="2" charset="-122"/>
                <a:ea typeface="宋体" panose="02010600030101010101" pitchFamily="2" charset="-122"/>
              </a:rPr>
              <a:t>一个音位具有什么样的区别特征是由特定的音位系统决定的。</a:t>
            </a:r>
          </a:p>
          <a:p>
            <a:endParaRPr lang="zh-CN" altLang="en-US" dirty="0">
              <a:latin typeface="宋体" panose="02010600030101010101" pitchFamily="2" charset="-122"/>
              <a:ea typeface="宋体" panose="02010600030101010101" pitchFamily="2" charset="-122"/>
            </a:endParaRPr>
          </a:p>
        </p:txBody>
      </p:sp>
      <p:graphicFrame>
        <p:nvGraphicFramePr>
          <p:cNvPr id="5" name="表格 6">
            <a:extLst>
              <a:ext uri="{FF2B5EF4-FFF2-40B4-BE49-F238E27FC236}">
                <a16:creationId xmlns:a16="http://schemas.microsoft.com/office/drawing/2014/main" id="{27E44084-56D3-5269-6D49-D4E92699DDD5}"/>
              </a:ext>
            </a:extLst>
          </p:cNvPr>
          <p:cNvGraphicFramePr>
            <a:graphicFrameLocks noGrp="1"/>
          </p:cNvGraphicFramePr>
          <p:nvPr/>
        </p:nvGraphicFramePr>
        <p:xfrm>
          <a:off x="5379396" y="496112"/>
          <a:ext cx="5966297" cy="2744406"/>
        </p:xfrm>
        <a:graphic>
          <a:graphicData uri="http://schemas.openxmlformats.org/drawingml/2006/table">
            <a:tbl>
              <a:tblPr firstRow="1" bandRow="1">
                <a:tableStyleId>{5C22544A-7EE6-4342-B048-85BDC9FD1C3A}</a:tableStyleId>
              </a:tblPr>
              <a:tblGrid>
                <a:gridCol w="826851">
                  <a:extLst>
                    <a:ext uri="{9D8B030D-6E8A-4147-A177-3AD203B41FA5}">
                      <a16:colId xmlns:a16="http://schemas.microsoft.com/office/drawing/2014/main" val="789360679"/>
                    </a:ext>
                  </a:extLst>
                </a:gridCol>
                <a:gridCol w="593387">
                  <a:extLst>
                    <a:ext uri="{9D8B030D-6E8A-4147-A177-3AD203B41FA5}">
                      <a16:colId xmlns:a16="http://schemas.microsoft.com/office/drawing/2014/main" val="3480176156"/>
                    </a:ext>
                  </a:extLst>
                </a:gridCol>
                <a:gridCol w="603115">
                  <a:extLst>
                    <a:ext uri="{9D8B030D-6E8A-4147-A177-3AD203B41FA5}">
                      <a16:colId xmlns:a16="http://schemas.microsoft.com/office/drawing/2014/main" val="290628602"/>
                    </a:ext>
                  </a:extLst>
                </a:gridCol>
                <a:gridCol w="573932">
                  <a:extLst>
                    <a:ext uri="{9D8B030D-6E8A-4147-A177-3AD203B41FA5}">
                      <a16:colId xmlns:a16="http://schemas.microsoft.com/office/drawing/2014/main" val="3764119262"/>
                    </a:ext>
                  </a:extLst>
                </a:gridCol>
                <a:gridCol w="603115">
                  <a:extLst>
                    <a:ext uri="{9D8B030D-6E8A-4147-A177-3AD203B41FA5}">
                      <a16:colId xmlns:a16="http://schemas.microsoft.com/office/drawing/2014/main" val="1983150926"/>
                    </a:ext>
                  </a:extLst>
                </a:gridCol>
                <a:gridCol w="583660">
                  <a:extLst>
                    <a:ext uri="{9D8B030D-6E8A-4147-A177-3AD203B41FA5}">
                      <a16:colId xmlns:a16="http://schemas.microsoft.com/office/drawing/2014/main" val="548041442"/>
                    </a:ext>
                  </a:extLst>
                </a:gridCol>
                <a:gridCol w="593387">
                  <a:extLst>
                    <a:ext uri="{9D8B030D-6E8A-4147-A177-3AD203B41FA5}">
                      <a16:colId xmlns:a16="http://schemas.microsoft.com/office/drawing/2014/main" val="3623920013"/>
                    </a:ext>
                  </a:extLst>
                </a:gridCol>
                <a:gridCol w="573932">
                  <a:extLst>
                    <a:ext uri="{9D8B030D-6E8A-4147-A177-3AD203B41FA5}">
                      <a16:colId xmlns:a16="http://schemas.microsoft.com/office/drawing/2014/main" val="1351052061"/>
                    </a:ext>
                  </a:extLst>
                </a:gridCol>
                <a:gridCol w="515566">
                  <a:extLst>
                    <a:ext uri="{9D8B030D-6E8A-4147-A177-3AD203B41FA5}">
                      <a16:colId xmlns:a16="http://schemas.microsoft.com/office/drawing/2014/main" val="1786244649"/>
                    </a:ext>
                  </a:extLst>
                </a:gridCol>
                <a:gridCol w="499352">
                  <a:extLst>
                    <a:ext uri="{9D8B030D-6E8A-4147-A177-3AD203B41FA5}">
                      <a16:colId xmlns:a16="http://schemas.microsoft.com/office/drawing/2014/main" val="3303524861"/>
                    </a:ext>
                  </a:extLst>
                </a:gridCol>
              </a:tblGrid>
              <a:tr h="457401">
                <a:tc>
                  <a:txBody>
                    <a:bodyPr/>
                    <a:lstStyle/>
                    <a:p>
                      <a:pPr algn="ctr"/>
                      <a:endPar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k</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b</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m</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ŋ</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9800859"/>
                  </a:ext>
                </a:extLst>
              </a:tr>
              <a:tr h="457401">
                <a:tc>
                  <a:txBody>
                    <a:bodyPr/>
                    <a:lstStyle/>
                    <a:p>
                      <a:pPr algn="ctr"/>
                      <a:r>
                        <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浊音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3871035"/>
                  </a:ext>
                </a:extLst>
              </a:tr>
              <a:tr h="4574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鼻音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951082"/>
                  </a:ext>
                </a:extLst>
              </a:tr>
              <a:tr h="4574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双唇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7296764"/>
                  </a:ext>
                </a:extLst>
              </a:tr>
              <a:tr h="4574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舌尖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8732355"/>
                  </a:ext>
                </a:extLst>
              </a:tr>
              <a:tr h="4574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舌根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7970322"/>
                  </a:ext>
                </a:extLst>
              </a:tr>
            </a:tbl>
          </a:graphicData>
        </a:graphic>
      </p:graphicFrame>
    </p:spTree>
    <p:extLst>
      <p:ext uri="{BB962C8B-B14F-4D97-AF65-F5344CB8AC3E}">
        <p14:creationId xmlns:p14="http://schemas.microsoft.com/office/powerpoint/2010/main" val="400542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01804EB-C497-AD47-52AC-F07FFEFAA830}"/>
              </a:ext>
            </a:extLst>
          </p:cNvPr>
          <p:cNvSpPr>
            <a:spLocks noGrp="1"/>
          </p:cNvSpPr>
          <p:nvPr>
            <p:ph idx="1"/>
          </p:nvPr>
        </p:nvSpPr>
        <p:spPr>
          <a:xfrm>
            <a:off x="488272" y="798990"/>
            <a:ext cx="11185864" cy="5669903"/>
          </a:xfrm>
        </p:spPr>
        <p:txBody>
          <a:bodyPr/>
          <a:lstStyle/>
          <a:p>
            <a:pPr marL="0" indent="0">
              <a:buNone/>
            </a:pPr>
            <a:r>
              <a:rPr lang="zh-CN" altLang="en-US" dirty="0">
                <a:latin typeface="宋体" panose="02010600030101010101" pitchFamily="2" charset="-122"/>
                <a:ea typeface="宋体" panose="02010600030101010101" pitchFamily="2" charset="-122"/>
              </a:rPr>
              <a:t>（二）音位聚合群</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音位的区别特征不仅可以使不同的音位互相区别，形成对立，而且还可以使不同的音位通过相同的区别特征联系在一起，聚合成群。</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一个音位常处于多个聚合群中</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横向为双唇聚合群。纵向为不送气塞音聚合群。</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聚合群之间的这种平行的、对称的系列，是音位系统性的具体表现。这一特点是由语言的发音基础决定的。</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9143480" y="2179320"/>
            <a:ext cx="1619250" cy="2133600"/>
          </a:xfrm>
          <a:prstGeom prst="rect">
            <a:avLst/>
          </a:prstGeom>
        </p:spPr>
      </p:pic>
    </p:spTree>
    <p:extLst>
      <p:ext uri="{BB962C8B-B14F-4D97-AF65-F5344CB8AC3E}">
        <p14:creationId xmlns:p14="http://schemas.microsoft.com/office/powerpoint/2010/main" val="36957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3C1BC03-41C1-3D66-8391-A537536C22A4}"/>
              </a:ext>
            </a:extLst>
          </p:cNvPr>
          <p:cNvSpPr>
            <a:spLocks noGrp="1"/>
          </p:cNvSpPr>
          <p:nvPr>
            <p:ph idx="1"/>
          </p:nvPr>
        </p:nvSpPr>
        <p:spPr>
          <a:xfrm>
            <a:off x="369651" y="486382"/>
            <a:ext cx="11381362" cy="6089515"/>
          </a:xfrm>
        </p:spPr>
        <p:txBody>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聚合群的种类</a:t>
            </a:r>
            <a:endParaRPr lang="en-US" altLang="zh-CN"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）双向聚合：某个音位通过自己的两个区别特征从两方面同其他有共同特征的的音位联系，形成群体。</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处于双向聚合（部位和方法）中的音位具有对称性的特点</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有送气的塞音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和鼻音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，处于同一聚合群的其他塞音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也有同部位的送气塞音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和鼻音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/n//ŋ/</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与之对立。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b="1" dirty="0">
                <a:solidFill>
                  <a:srgbClr val="FF0000"/>
                </a:solidFill>
                <a:latin typeface="宋体" panose="02010600030101010101" pitchFamily="2" charset="-122"/>
                <a:ea typeface="宋体" panose="02010600030101010101" pitchFamily="2" charset="-122"/>
              </a:rPr>
              <a:t>双向的聚合是音位系统的主流</a:t>
            </a:r>
            <a:r>
              <a:rPr lang="zh-CN" altLang="en-US" dirty="0">
                <a:latin typeface="宋体" panose="02010600030101010101" pitchFamily="2" charset="-122"/>
                <a:ea typeface="宋体" panose="02010600030101010101" pitchFamily="2" charset="-122"/>
              </a:rPr>
              <a:t>，因而平行、对称是音位系统的一个重要特点。而这种平行、对称的结构特点源自语言的发音基础。</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r>
              <a:rPr lang="zh-CN" altLang="en-US" dirty="0">
                <a:latin typeface="宋体" panose="02010600030101010101" pitchFamily="2" charset="-122"/>
                <a:ea typeface="宋体" panose="02010600030101010101" pitchFamily="2" charset="-122"/>
              </a:rPr>
              <a:t>处于双向聚合的音位发生演变时会引起同一聚合群中其他音位的演变。</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普通话舌根音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前变成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/ʨ/</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，同一聚合群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亦变为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ʨʰ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双向聚合是音位</a:t>
            </a:r>
            <a:r>
              <a:rPr lang="zh-CN" altLang="en-US" b="1" dirty="0">
                <a:solidFill>
                  <a:srgbClr val="FF0000"/>
                </a:solidFill>
                <a:latin typeface="宋体" panose="02010600030101010101" pitchFamily="2" charset="-122"/>
                <a:ea typeface="宋体" panose="02010600030101010101" pitchFamily="2" charset="-122"/>
              </a:rPr>
              <a:t>系统性</a:t>
            </a:r>
            <a:r>
              <a:rPr lang="zh-CN" altLang="en-US" dirty="0">
                <a:latin typeface="宋体" panose="02010600030101010101" pitchFamily="2" charset="-122"/>
                <a:ea typeface="宋体" panose="02010600030101010101" pitchFamily="2" charset="-122"/>
              </a:rPr>
              <a:t>的体现。</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217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CEB7B85-A826-364F-75FD-1249A63F8D4D}"/>
              </a:ext>
            </a:extLst>
          </p:cNvPr>
          <p:cNvSpPr>
            <a:spLocks noGrp="1"/>
          </p:cNvSpPr>
          <p:nvPr>
            <p:ph idx="1"/>
          </p:nvPr>
        </p:nvSpPr>
        <p:spPr>
          <a:xfrm>
            <a:off x="362851" y="445017"/>
            <a:ext cx="11684148" cy="596796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）单向聚合：某个音位只能通过自己的一个区别特征从一方面与其他有共同特征的音位联系，形成群体。</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单向聚合较为少见。</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处于单向聚合中的音位的变化，一般不会波及其他的音位。</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tʂʰ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//ʂ/</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在芜湖话中并入舌尖前音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/ʦ//</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ʦʰ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母保持；</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母在部分东北方言中并入齐齿呼零声母中（让＝样，肉＝又），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tʂʰ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//ʂ/</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并未发生相应变化。</a:t>
            </a:r>
          </a:p>
        </p:txBody>
      </p:sp>
      <p:graphicFrame>
        <p:nvGraphicFramePr>
          <p:cNvPr id="4" name="表格 4">
            <a:extLst>
              <a:ext uri="{FF2B5EF4-FFF2-40B4-BE49-F238E27FC236}">
                <a16:creationId xmlns:a16="http://schemas.microsoft.com/office/drawing/2014/main" id="{83F808E4-B28B-033E-011D-D4452C4D78F6}"/>
              </a:ext>
            </a:extLst>
          </p:cNvPr>
          <p:cNvGraphicFramePr>
            <a:graphicFrameLocks noGrp="1"/>
          </p:cNvGraphicFramePr>
          <p:nvPr/>
        </p:nvGraphicFramePr>
        <p:xfrm>
          <a:off x="8347655" y="1200468"/>
          <a:ext cx="2358417" cy="1371600"/>
        </p:xfrm>
        <a:graphic>
          <a:graphicData uri="http://schemas.openxmlformats.org/drawingml/2006/table">
            <a:tbl>
              <a:tblPr firstRow="1" bandRow="1">
                <a:tableStyleId>{5C22544A-7EE6-4342-B048-85BDC9FD1C3A}</a:tableStyleId>
              </a:tblPr>
              <a:tblGrid>
                <a:gridCol w="612843">
                  <a:extLst>
                    <a:ext uri="{9D8B030D-6E8A-4147-A177-3AD203B41FA5}">
                      <a16:colId xmlns:a16="http://schemas.microsoft.com/office/drawing/2014/main" val="220905288"/>
                    </a:ext>
                  </a:extLst>
                </a:gridCol>
                <a:gridCol w="622570">
                  <a:extLst>
                    <a:ext uri="{9D8B030D-6E8A-4147-A177-3AD203B41FA5}">
                      <a16:colId xmlns:a16="http://schemas.microsoft.com/office/drawing/2014/main" val="591032705"/>
                    </a:ext>
                  </a:extLst>
                </a:gridCol>
                <a:gridCol w="573932">
                  <a:extLst>
                    <a:ext uri="{9D8B030D-6E8A-4147-A177-3AD203B41FA5}">
                      <a16:colId xmlns:a16="http://schemas.microsoft.com/office/drawing/2014/main" val="3109410156"/>
                    </a:ext>
                  </a:extLst>
                </a:gridCol>
                <a:gridCol w="549072">
                  <a:extLst>
                    <a:ext uri="{9D8B030D-6E8A-4147-A177-3AD203B41FA5}">
                      <a16:colId xmlns:a16="http://schemas.microsoft.com/office/drawing/2014/main" val="993238352"/>
                    </a:ext>
                  </a:extLst>
                </a:gridCol>
              </a:tblGrid>
              <a:tr h="370840">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ʦ</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err="1">
                          <a:solidFill>
                            <a:schemeClr val="tx1"/>
                          </a:solidFill>
                          <a:latin typeface="Times New Roman" panose="02020603050405020304" pitchFamily="18" charset="0"/>
                          <a:cs typeface="Times New Roman" panose="02020603050405020304" pitchFamily="18" charset="0"/>
                        </a:rPr>
                        <a:t>ʦʰ</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s</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7564481"/>
                  </a:ext>
                </a:extLst>
              </a:tr>
              <a:tr h="370840">
                <a:tc>
                  <a:txBody>
                    <a:bodyPr/>
                    <a:lstStyle/>
                    <a:p>
                      <a:pPr algn="ctr"/>
                      <a:r>
                        <a:rPr lang="en-US" altLang="zh-CN" sz="2400" b="0" dirty="0" err="1">
                          <a:solidFill>
                            <a:schemeClr val="tx1"/>
                          </a:solidFill>
                          <a:latin typeface="Times New Roman" panose="02020603050405020304" pitchFamily="18" charset="0"/>
                          <a:cs typeface="Times New Roman" panose="02020603050405020304" pitchFamily="18" charset="0"/>
                        </a:rPr>
                        <a:t>tʂ</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err="1">
                          <a:solidFill>
                            <a:schemeClr val="tx1"/>
                          </a:solidFill>
                          <a:latin typeface="Times New Roman" panose="02020603050405020304" pitchFamily="18" charset="0"/>
                          <a:cs typeface="Times New Roman" panose="02020603050405020304" pitchFamily="18" charset="0"/>
                        </a:rPr>
                        <a:t>tʂʰ</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ʂ</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ɻ</a:t>
                      </a:r>
                      <a:endParaRPr lang="zh-CN" altLang="en-US" sz="24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6494747"/>
                  </a:ext>
                </a:extLst>
              </a:tr>
              <a:tr h="370840">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ʨ</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err="1">
                          <a:solidFill>
                            <a:schemeClr val="tx1"/>
                          </a:solidFill>
                          <a:latin typeface="Times New Roman" panose="02020603050405020304" pitchFamily="18" charset="0"/>
                          <a:cs typeface="Times New Roman" panose="02020603050405020304" pitchFamily="18" charset="0"/>
                        </a:rPr>
                        <a:t>ʨʰ</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ɕ</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442092"/>
                  </a:ext>
                </a:extLst>
              </a:tr>
            </a:tbl>
          </a:graphicData>
        </a:graphic>
      </p:graphicFrame>
      <p:pic>
        <p:nvPicPr>
          <p:cNvPr id="2" name="图片 1">
            <a:extLst>
              <a:ext uri="{FF2B5EF4-FFF2-40B4-BE49-F238E27FC236}">
                <a16:creationId xmlns:a16="http://schemas.microsoft.com/office/drawing/2014/main" id="{309BBB70-3C57-7582-D58D-BDC478DA6316}"/>
              </a:ext>
            </a:extLst>
          </p:cNvPr>
          <p:cNvPicPr>
            <a:picLocks noChangeAspect="1"/>
          </p:cNvPicPr>
          <p:nvPr/>
        </p:nvPicPr>
        <p:blipFill>
          <a:blip r:embed="rId2"/>
          <a:stretch>
            <a:fillRect/>
          </a:stretch>
        </p:blipFill>
        <p:spPr>
          <a:xfrm>
            <a:off x="2811956" y="4366842"/>
            <a:ext cx="2214148" cy="2276961"/>
          </a:xfrm>
          <a:prstGeom prst="rect">
            <a:avLst/>
          </a:prstGeom>
        </p:spPr>
      </p:pic>
      <p:pic>
        <p:nvPicPr>
          <p:cNvPr id="5" name="图片 4">
            <a:extLst>
              <a:ext uri="{FF2B5EF4-FFF2-40B4-BE49-F238E27FC236}">
                <a16:creationId xmlns:a16="http://schemas.microsoft.com/office/drawing/2014/main" id="{F85CFB00-64C8-180F-E4E6-2E97FFF944CC}"/>
              </a:ext>
            </a:extLst>
          </p:cNvPr>
          <p:cNvPicPr>
            <a:picLocks noChangeAspect="1"/>
          </p:cNvPicPr>
          <p:nvPr/>
        </p:nvPicPr>
        <p:blipFill>
          <a:blip r:embed="rId3"/>
          <a:stretch>
            <a:fillRect/>
          </a:stretch>
        </p:blipFill>
        <p:spPr>
          <a:xfrm>
            <a:off x="6655929" y="4298832"/>
            <a:ext cx="1811239" cy="2412979"/>
          </a:xfrm>
          <a:prstGeom prst="rect">
            <a:avLst/>
          </a:prstGeom>
        </p:spPr>
      </p:pic>
    </p:spTree>
    <p:extLst>
      <p:ext uri="{BB962C8B-B14F-4D97-AF65-F5344CB8AC3E}">
        <p14:creationId xmlns:p14="http://schemas.microsoft.com/office/powerpoint/2010/main" val="165379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A87D14F-FDF3-8ADA-597E-BD7A095FEC9C}"/>
              </a:ext>
            </a:extLst>
          </p:cNvPr>
          <p:cNvSpPr>
            <a:spLocks noGrp="1"/>
          </p:cNvSpPr>
          <p:nvPr>
            <p:ph idx="1"/>
          </p:nvPr>
        </p:nvSpPr>
        <p:spPr>
          <a:xfrm>
            <a:off x="577049" y="443883"/>
            <a:ext cx="11239130" cy="6196614"/>
          </a:xfrm>
        </p:spPr>
        <p:txBody>
          <a:bodyPr/>
          <a:lstStyle/>
          <a:p>
            <a:pPr marL="0" indent="0">
              <a:buNone/>
              <a:defRPr/>
            </a:pPr>
            <a:r>
              <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rPr>
              <a:t>3.</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根据音位的系统性特点，同一聚合群中的音位，应该具有相同的组合关系。</a:t>
            </a:r>
            <a:endPar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endParaRPr>
          </a:p>
          <a:p>
            <a:pPr marL="0" indent="0">
              <a:buNone/>
              <a:defRPr/>
            </a:pP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普通话</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kʰ</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只与开合两呼相拼，不与齐撮两呼相拼。</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但在平行的、对称的系统中常常出现不平行、不对称的现象。</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北京话中三个鼻音与元音的组合。</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只能出现在元音前，</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/ŋ/</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只能出现在元音后，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既可以出现在元音前也可以出现在元音后。</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英语中三个鼻音与元音的组合。</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/ŋ/</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只能出现在元音后，</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/m//n/</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既可以出现在元音前也可以出现在元音后。</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这种不对称是语言发展的结果：</a:t>
            </a:r>
            <a:endParaRPr kumimoji="0" lang="en-US" altLang="zh-CN"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中古汉语：三</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sɑ</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；我</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ŋ</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ɑ]</a:t>
            </a:r>
          </a:p>
          <a:p>
            <a:pPr marL="0" marR="0" lvl="0" indent="0" algn="l" defTabSz="914400" rtl="0" eaLnBrk="1" fontAlgn="auto" latinLnBrk="0" hangingPunct="1">
              <a:lnSpc>
                <a:spcPct val="90000"/>
              </a:lnSpc>
              <a:spcBef>
                <a:spcPts val="1000"/>
              </a:spcBef>
              <a:spcAft>
                <a:spcPts val="0"/>
              </a:spcAft>
              <a:buClrTx/>
              <a:buSzTx/>
              <a:buNone/>
              <a:tabLst/>
              <a:defRPr/>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/ŋ/</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声母到元代基本丢失。</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韵尾到明中期变为</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韵尾。</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古英语：</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hring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hrɪ</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ŋɡ</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ring</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sang[</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sɑ</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ŋɡ</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sing</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lvl="0" indent="0">
              <a:buNone/>
              <a:defRPr/>
            </a:pP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古英语中，</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[ŋ]</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为</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/k//</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g/</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前的音位变体；进入早期现代英语后，词尾的</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g/</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失落。</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[ŋ]</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成为独立音位</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/ŋ/</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endParaRPr lang="zh-CN" altLang="en-US" dirty="0"/>
          </a:p>
        </p:txBody>
      </p:sp>
    </p:spTree>
    <p:extLst>
      <p:ext uri="{BB962C8B-B14F-4D97-AF65-F5344CB8AC3E}">
        <p14:creationId xmlns:p14="http://schemas.microsoft.com/office/powerpoint/2010/main" val="5679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1D300-1F58-DBEA-4FC2-9BD8D1343D45}"/>
              </a:ext>
            </a:extLst>
          </p:cNvPr>
          <p:cNvSpPr>
            <a:spLocks noGrp="1"/>
          </p:cNvSpPr>
          <p:nvPr>
            <p:ph type="title"/>
          </p:nvPr>
        </p:nvSpPr>
        <p:spPr/>
        <p:txBody>
          <a:bodyPr/>
          <a:lstStyle/>
          <a:p>
            <a:r>
              <a:rPr kumimoji="0" lang="zh-CN" altLang="en-US" sz="4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j-cs"/>
              </a:rPr>
              <a:t>六、音位的组合</a:t>
            </a:r>
            <a:endParaRPr lang="zh-CN" altLang="en-US" dirty="0"/>
          </a:p>
        </p:txBody>
      </p:sp>
      <p:sp>
        <p:nvSpPr>
          <p:cNvPr id="3" name="内容占位符 2">
            <a:extLst>
              <a:ext uri="{FF2B5EF4-FFF2-40B4-BE49-F238E27FC236}">
                <a16:creationId xmlns:a16="http://schemas.microsoft.com/office/drawing/2014/main" id="{B4534A92-A712-C87F-4008-424C41B136DD}"/>
              </a:ext>
            </a:extLst>
          </p:cNvPr>
          <p:cNvSpPr>
            <a:spLocks noGrp="1"/>
          </p:cNvSpPr>
          <p:nvPr>
            <p:ph idx="1"/>
          </p:nvPr>
        </p:nvSpPr>
        <p:spPr>
          <a:xfrm>
            <a:off x="363984" y="1825625"/>
            <a:ext cx="11416684" cy="4814872"/>
          </a:xfrm>
        </p:spPr>
        <p:txBody>
          <a:bodyPr/>
          <a:lstStyle/>
          <a:p>
            <a:pPr marL="0" indent="0">
              <a:buNone/>
            </a:pPr>
            <a:r>
              <a:rPr lang="zh-CN" altLang="en-US" dirty="0">
                <a:latin typeface="宋体" panose="02010600030101010101" pitchFamily="2" charset="-122"/>
                <a:ea typeface="宋体" panose="02010600030101010101" pitchFamily="2" charset="-122"/>
              </a:rPr>
              <a:t>（一）音节（</a:t>
            </a:r>
            <a:r>
              <a:rPr lang="en-US" altLang="zh-CN" dirty="0">
                <a:latin typeface="Times New Roman" panose="02020603050405020304" pitchFamily="18" charset="0"/>
                <a:ea typeface="宋体" panose="02010600030101010101" pitchFamily="2" charset="-122"/>
                <a:cs typeface="Times New Roman" panose="02020603050405020304" pitchFamily="18" charset="0"/>
              </a:rPr>
              <a:t>syllable</a:t>
            </a:r>
            <a:r>
              <a:rPr lang="zh-CN" altLang="en-US" dirty="0">
                <a:latin typeface="宋体" panose="02010600030101010101" pitchFamily="2" charset="-122"/>
                <a:ea typeface="宋体" panose="02010600030101010101" pitchFamily="2" charset="-122"/>
              </a:rPr>
              <a:t>）（语言层面的组合）</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定义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是听觉上最自然，也是最容易分辨的最小语音单位，是音位和音位组合起来构成的最小的语音结构单位。是语言音响链条中最自然的结构单位。</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一个音节可以由一个音位构成，也可以由两个或两个以上的音位构成。</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一个音位：阿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两个音位：八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/æ/+/t/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多个音位：揣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tʂʰ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spring  /s/+/p/+/r/+/ɪ/+/ŋ/</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8998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A1408E-0ABA-817D-6678-FEFE6553EF6A}"/>
              </a:ext>
            </a:extLst>
          </p:cNvPr>
          <p:cNvSpPr>
            <a:spLocks noGrp="1"/>
          </p:cNvSpPr>
          <p:nvPr>
            <p:ph idx="1"/>
          </p:nvPr>
        </p:nvSpPr>
        <p:spPr>
          <a:xfrm>
            <a:off x="266330" y="1047564"/>
            <a:ext cx="11523216" cy="5699465"/>
          </a:xfrm>
        </p:spPr>
        <p:txBody>
          <a:bodyPr>
            <a:normAutofit/>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音节的划分标准</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solidFill>
                  <a:prstClr val="black"/>
                </a:solidFill>
                <a:latin typeface="宋体" panose="02010600030101010101" pitchFamily="2" charset="-122"/>
                <a:ea typeface="宋体" panose="02010600030101010101" pitchFamily="2" charset="-122"/>
              </a:rPr>
              <a:t>肌肉紧张度：由法国语言学家格拉蒙和苏联语言学家谢尔巴提出。当人们每发一个音节，喉部肌肉的紧张程度一般有由弱到强再转弱这样一个过程，也就是说可以分为渐强、最强、渐弱三个阶段，肌肉每紧张一次，就形成一个音节。 </a:t>
            </a:r>
            <a:endParaRPr lang="en-US" altLang="zh-CN" dirty="0">
              <a:solidFill>
                <a:prstClr val="black"/>
              </a:solidFill>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音节中紧张的最高点叫做音峰，那是音节的中心，紧张逐渐减弱的最低点叫音谷，那就是跟下一个音节的分界处。音峰总落在元音上。</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solidFill>
                <a:prstClr val="black"/>
              </a:solidFill>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endParaRPr lang="en-US" altLang="zh-CN" dirty="0"/>
          </a:p>
        </p:txBody>
      </p:sp>
      <p:pic>
        <p:nvPicPr>
          <p:cNvPr id="4" name="图片 3">
            <a:extLst>
              <a:ext uri="{FF2B5EF4-FFF2-40B4-BE49-F238E27FC236}">
                <a16:creationId xmlns:a16="http://schemas.microsoft.com/office/drawing/2014/main" id="{90054031-8710-199B-C174-9D3FF480C56E}"/>
              </a:ext>
            </a:extLst>
          </p:cNvPr>
          <p:cNvPicPr>
            <a:picLocks noChangeAspect="1"/>
          </p:cNvPicPr>
          <p:nvPr/>
        </p:nvPicPr>
        <p:blipFill>
          <a:blip r:embed="rId2"/>
          <a:stretch>
            <a:fillRect/>
          </a:stretch>
        </p:blipFill>
        <p:spPr>
          <a:xfrm>
            <a:off x="3183907" y="4318008"/>
            <a:ext cx="5688061" cy="2085013"/>
          </a:xfrm>
          <a:prstGeom prst="rect">
            <a:avLst/>
          </a:prstGeom>
        </p:spPr>
      </p:pic>
    </p:spTree>
    <p:extLst>
      <p:ext uri="{BB962C8B-B14F-4D97-AF65-F5344CB8AC3E}">
        <p14:creationId xmlns:p14="http://schemas.microsoft.com/office/powerpoint/2010/main" val="123860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1"/>
          <p:cNvSpPr>
            <a:spLocks noGrp="1"/>
          </p:cNvSpPr>
          <p:nvPr>
            <p:ph idx="1"/>
          </p:nvPr>
        </p:nvSpPr>
        <p:spPr>
          <a:xfrm>
            <a:off x="916940" y="1048385"/>
            <a:ext cx="6820291" cy="5128895"/>
          </a:xfrm>
        </p:spPr>
        <p:txBody>
          <a:bodyPr vert="horz" wrap="square" lIns="91440" tIns="45720" rIns="91440" bIns="45720" anchor="t"/>
          <a:lstStyle/>
          <a:p>
            <a:pPr marL="0" indent="0" eaLnBrk="1" hangingPunct="1">
              <a:lnSpc>
                <a:spcPct val="90000"/>
              </a:lnSpc>
              <a:buNone/>
            </a:pPr>
            <a:r>
              <a:rPr lang="zh-CN" altLang="en-US" dirty="0">
                <a:solidFill>
                  <a:srgbClr val="FF0000"/>
                </a:solidFill>
              </a:rPr>
              <a:t>（</a:t>
            </a:r>
            <a:r>
              <a:rPr lang="en-US" altLang="zh-CN" dirty="0">
                <a:solidFill>
                  <a:srgbClr val="FF0000"/>
                </a:solidFill>
              </a:rPr>
              <a:t>2</a:t>
            </a:r>
            <a:r>
              <a:rPr lang="zh-CN" altLang="en-US" dirty="0">
                <a:solidFill>
                  <a:srgbClr val="FF0000"/>
                </a:solidFill>
              </a:rPr>
              <a:t>）音系学知识</a:t>
            </a:r>
            <a:r>
              <a:rPr lang="zh-CN" altLang="en-US" dirty="0"/>
              <a:t>也很重要。           </a:t>
            </a:r>
            <a:endParaRPr lang="en-US" altLang="zh-CN" dirty="0"/>
          </a:p>
          <a:p>
            <a:pPr eaLnBrk="1" hangingPunct="1">
              <a:lnSpc>
                <a:spcPct val="90000"/>
              </a:lnSpc>
            </a:pPr>
            <a:r>
              <a:rPr lang="zh-CN" altLang="en-US" sz="2400" dirty="0"/>
              <a:t>由生理器官产生的物理声音不过是语言用来表示意义的物质材料。但各种语言使用哪些材料，如何使用，却各有不同。自然属性的语音，在不同语言中的作用也可能完全不同。</a:t>
            </a:r>
            <a:endParaRPr lang="en-US" altLang="zh-CN" sz="2400" dirty="0"/>
          </a:p>
          <a:p>
            <a:pPr eaLnBrk="1" hangingPunct="1">
              <a:lnSpc>
                <a:spcPct val="90000"/>
              </a:lnSpc>
            </a:pPr>
            <a:r>
              <a:rPr lang="zh-CN" altLang="en-US" sz="2400" dirty="0"/>
              <a:t>因此</a:t>
            </a:r>
            <a:r>
              <a:rPr lang="zh-CN" altLang="en-US" sz="2400" dirty="0">
                <a:solidFill>
                  <a:srgbClr val="C00000"/>
                </a:solidFill>
              </a:rPr>
              <a:t>我们需要有音系学的知识。来了解一个语言中哪些音是必须区别的，不同的音出现条件是什么，组合规律是什么，节律和语调又有哪些特点，这样才能更快更好地学会另一种语言或方言。</a:t>
            </a:r>
            <a:r>
              <a:rPr lang="zh-CN" altLang="en-US" sz="2400" dirty="0"/>
              <a:t>掌握语音在不同语言中的作用和组织方式，对于语言学习更为重要。</a:t>
            </a:r>
          </a:p>
        </p:txBody>
      </p:sp>
      <p:sp>
        <p:nvSpPr>
          <p:cNvPr id="10243" name="标题 2"/>
          <p:cNvSpPr>
            <a:spLocks noGrp="1"/>
          </p:cNvSpPr>
          <p:nvPr>
            <p:ph type="title"/>
          </p:nvPr>
        </p:nvSpPr>
        <p:spPr>
          <a:xfrm>
            <a:off x="609600" y="274955"/>
            <a:ext cx="10972800" cy="654685"/>
          </a:xfrm>
        </p:spPr>
        <p:txBody>
          <a:bodyPr vert="horz" wrap="square" lIns="91440" tIns="45720" rIns="91440" bIns="45720" anchor="ctr">
            <a:normAutofit fontScale="90000"/>
          </a:bodyPr>
          <a:lstStyle/>
          <a:p>
            <a:pPr eaLnBrk="1" hangingPunct="1"/>
            <a:endParaRPr lang="zh-CN" altLang="zh-CN" dirty="0"/>
          </a:p>
        </p:txBody>
      </p:sp>
      <p:pic>
        <p:nvPicPr>
          <p:cNvPr id="11" name="图片 10"/>
          <p:cNvPicPr>
            <a:picLocks noChangeAspect="1"/>
          </p:cNvPicPr>
          <p:nvPr/>
        </p:nvPicPr>
        <p:blipFill>
          <a:blip r:embed="rId2" cstate="print">
            <a:extLst>
              <a:ext uri="{BEBA8EAE-BF5A-486C-A8C5-ECC9F3942E4B}">
                <a14:imgProps xmlns:a14="http://schemas.microsoft.com/office/drawing/2010/main">
                  <a14:imgLayer r:embed="rId3">
                    <a14:imgEffect>
                      <a14:backgroundRemoval t="0" b="89988" l="6272" r="94213"/>
                    </a14:imgEffect>
                  </a14:imgLayer>
                </a14:imgProps>
              </a:ext>
              <a:ext uri="{28A0092B-C50C-407E-A947-70E740481C1C}">
                <a14:useLocalDpi xmlns:a14="http://schemas.microsoft.com/office/drawing/2010/main" val="0"/>
              </a:ext>
            </a:extLst>
          </a:blip>
          <a:srcRect l="6267" r="21111" b="29390"/>
          <a:stretch>
            <a:fillRect/>
          </a:stretch>
        </p:blipFill>
        <p:spPr>
          <a:xfrm rot="16200000">
            <a:off x="-292735" y="296545"/>
            <a:ext cx="1677670" cy="1087755"/>
          </a:xfrm>
          <a:prstGeom prst="rect">
            <a:avLst/>
          </a:prstGeom>
        </p:spPr>
      </p:pic>
      <p:pic>
        <p:nvPicPr>
          <p:cNvPr id="2" name="图片 1">
            <a:extLst>
              <a:ext uri="{FF2B5EF4-FFF2-40B4-BE49-F238E27FC236}">
                <a16:creationId xmlns:a16="http://schemas.microsoft.com/office/drawing/2014/main" id="{379A8A8F-848C-E88E-A827-8CADFDE7E72D}"/>
              </a:ext>
            </a:extLst>
          </p:cNvPr>
          <p:cNvPicPr>
            <a:picLocks noChangeAspect="1"/>
          </p:cNvPicPr>
          <p:nvPr/>
        </p:nvPicPr>
        <p:blipFill>
          <a:blip r:embed="rId4"/>
          <a:stretch>
            <a:fillRect/>
          </a:stretch>
        </p:blipFill>
        <p:spPr>
          <a:xfrm>
            <a:off x="7991683" y="1308589"/>
            <a:ext cx="3981033" cy="402980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FBBEF36-FCB1-9302-09F4-0B5805793584}"/>
              </a:ext>
            </a:extLst>
          </p:cNvPr>
          <p:cNvSpPr>
            <a:spLocks noGrp="1"/>
          </p:cNvSpPr>
          <p:nvPr>
            <p:ph idx="1"/>
          </p:nvPr>
        </p:nvSpPr>
        <p:spPr>
          <a:xfrm>
            <a:off x="417249" y="559293"/>
            <a:ext cx="11381173" cy="6019060"/>
          </a:xfrm>
        </p:spPr>
        <p:txBody>
          <a:bodyPr/>
          <a:lstStyle/>
          <a:p>
            <a:r>
              <a:rPr kumimoji="0" lang="zh-CN" altLang="en-US" sz="2800" i="0" u="none" strike="noStrike" kern="0" cap="none" spc="0" normalizeH="0" baseline="0" noProof="0" dirty="0">
                <a:ln>
                  <a:noFill/>
                </a:ln>
                <a:uLnTx/>
                <a:uFillTx/>
                <a:latin typeface="Arial"/>
                <a:ea typeface="宋体"/>
              </a:rPr>
              <a:t>元音前的辅音的紧张总是迅速增强的，而元音后的辅音则接着元音由强而弱的势头出现，往往发不满一个全过程，甚至只是发音器官接触一下就过去了。（</a:t>
            </a:r>
            <a:r>
              <a:rPr kumimoji="0" lang="en-US" altLang="zh-CN" sz="2800" i="0" u="none" strike="noStrike" kern="0" cap="none" spc="0" normalizeH="0" baseline="0" noProof="0" dirty="0">
                <a:ln>
                  <a:noFill/>
                </a:ln>
                <a:uLnTx/>
                <a:uFillTx/>
                <a:latin typeface="Times New Roman" panose="02020603050405020304" pitchFamily="18" charset="0"/>
                <a:ea typeface="宋体"/>
                <a:cs typeface="Times New Roman" panose="02020603050405020304" pitchFamily="18" charset="0"/>
              </a:rPr>
              <a:t>CV</a:t>
            </a:r>
            <a:r>
              <a:rPr kumimoji="0" lang="zh-CN" altLang="en-US" sz="2800" i="0" u="none" strike="noStrike" kern="0" cap="none" spc="0" normalizeH="0" baseline="0" noProof="0" dirty="0">
                <a:ln>
                  <a:noFill/>
                </a:ln>
                <a:uLnTx/>
                <a:uFillTx/>
                <a:latin typeface="Times New Roman" panose="02020603050405020304" pitchFamily="18" charset="0"/>
                <a:ea typeface="宋体"/>
                <a:cs typeface="Times New Roman" panose="02020603050405020304" pitchFamily="18" charset="0"/>
              </a:rPr>
              <a:t>、</a:t>
            </a:r>
            <a:r>
              <a:rPr kumimoji="0" lang="en-US" altLang="zh-CN" sz="2800" i="0" u="none" strike="noStrike" kern="0" cap="none" spc="0" normalizeH="0" baseline="0" noProof="0" dirty="0">
                <a:ln>
                  <a:noFill/>
                </a:ln>
                <a:uLnTx/>
                <a:uFillTx/>
                <a:latin typeface="Times New Roman" panose="02020603050405020304" pitchFamily="18" charset="0"/>
                <a:ea typeface="宋体"/>
                <a:cs typeface="Times New Roman" panose="02020603050405020304" pitchFamily="18" charset="0"/>
              </a:rPr>
              <a:t>VC</a:t>
            </a:r>
            <a:r>
              <a:rPr kumimoji="0" lang="zh-CN" altLang="en-US" sz="2800" i="0" u="none" strike="noStrike" kern="0" cap="none" spc="0" normalizeH="0" baseline="0" noProof="0" dirty="0">
                <a:ln>
                  <a:noFill/>
                </a:ln>
                <a:uLnTx/>
                <a:uFillTx/>
                <a:latin typeface="Times New Roman" panose="02020603050405020304" pitchFamily="18" charset="0"/>
                <a:ea typeface="宋体"/>
                <a:cs typeface="Times New Roman" panose="02020603050405020304" pitchFamily="18" charset="0"/>
              </a:rPr>
              <a:t>、</a:t>
            </a:r>
            <a:r>
              <a:rPr kumimoji="0" lang="en-US" altLang="zh-CN" sz="2800" i="0" u="none" strike="noStrike" kern="0" cap="none" spc="0" normalizeH="0" baseline="0" noProof="0" dirty="0">
                <a:ln>
                  <a:noFill/>
                </a:ln>
                <a:uLnTx/>
                <a:uFillTx/>
                <a:latin typeface="Times New Roman" panose="02020603050405020304" pitchFamily="18" charset="0"/>
                <a:ea typeface="宋体"/>
                <a:cs typeface="Times New Roman" panose="02020603050405020304" pitchFamily="18" charset="0"/>
              </a:rPr>
              <a:t>CVC</a:t>
            </a:r>
            <a:r>
              <a:rPr kumimoji="0" lang="zh-CN" altLang="en-US" sz="2800" i="0" u="none" strike="noStrike" kern="0" cap="none" spc="0" normalizeH="0" baseline="0" noProof="0" dirty="0">
                <a:ln>
                  <a:noFill/>
                </a:ln>
                <a:uLnTx/>
                <a:uFillTx/>
                <a:latin typeface="Arial"/>
                <a:ea typeface="宋体"/>
              </a:rPr>
              <a:t>）</a:t>
            </a:r>
            <a:endParaRPr kumimoji="0" lang="en-US" altLang="zh-CN" sz="2800" i="0" u="none" strike="noStrike" kern="0" cap="none" spc="0" normalizeH="0" baseline="0" noProof="0" dirty="0">
              <a:ln>
                <a:noFill/>
              </a:ln>
              <a:uLnTx/>
              <a:uFillTx/>
              <a:latin typeface="Arial"/>
              <a:ea typeface="宋体"/>
            </a:endParaRPr>
          </a:p>
          <a:p>
            <a:pPr marL="0" indent="0">
              <a:buNone/>
            </a:pP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    普通话：南</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；广州话：国</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kern="0" dirty="0" err="1">
                <a:latin typeface="Times New Roman" panose="02020603050405020304" pitchFamily="18" charset="0"/>
                <a:ea typeface="楷体" panose="02010609060101010101" pitchFamily="49" charset="-122"/>
                <a:cs typeface="Times New Roman" panose="02020603050405020304" pitchFamily="18" charset="0"/>
              </a:rPr>
              <a:t>uɔ</a:t>
            </a:r>
            <a:r>
              <a:rPr lang="en-US" altLang="zh-CN" sz="2400" kern="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rPr>
              <a:t>]</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复元音：一个音节内部不同的元音音位直接组合在一起。（</a:t>
            </a:r>
            <a:r>
              <a:rPr lang="en-US" altLang="zh-CN" dirty="0">
                <a:latin typeface="Times New Roman" panose="02020603050405020304" pitchFamily="18" charset="0"/>
                <a:ea typeface="宋体" panose="02010600030101010101" pitchFamily="2" charset="-122"/>
                <a:cs typeface="Times New Roman" panose="02020603050405020304" pitchFamily="18" charset="0"/>
              </a:rPr>
              <a:t>VV</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普通话：买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our/</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auə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复辅音：一个音节内部不同的辅音音位直接组合在一起。（</a:t>
            </a:r>
            <a:r>
              <a:rPr lang="en-US" altLang="zh-CN" dirty="0">
                <a:latin typeface="Times New Roman" panose="02020603050405020304" pitchFamily="18" charset="0"/>
                <a:ea typeface="宋体" panose="02010600030101010101" pitchFamily="2" charset="-122"/>
                <a:cs typeface="Times New Roman" panose="02020603050405020304" pitchFamily="18" charset="0"/>
              </a:rPr>
              <a:t>CC</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spring/</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spr</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ɪŋ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；嘉绒语：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kə-</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mbr</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（高）；格鲁吉亚语：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ɡvpʰr</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ʦkʰvn</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（剥）</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成音节辅音：某些可以自成音节的辅音</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IPAPANNEW" panose="00000400000000000000" pitchFamily="2" charset="0"/>
                <a:ea typeface="IpaP" panose="02000500070000020004" pitchFamily="2" charset="-122"/>
                <a:cs typeface="Times New Roman" panose="02020603050405020304" pitchFamily="18" charset="0"/>
              </a:rPr>
              <a:t>    [m</a:t>
            </a:r>
            <a:r>
              <a:rPr lang="zh-CN" altLang="en-US" sz="2400" dirty="0">
                <a:latin typeface="IPAPANNEW" panose="00000400000000000000" pitchFamily="2" charset="0"/>
                <a:ea typeface="IpaP" panose="02000500070000020004" pitchFamily="2" charset="-122"/>
                <a:cs typeface="Times New Roman" panose="02020603050405020304" pitchFamily="18" charset="0"/>
              </a:rPr>
              <a:t>̩</a:t>
            </a:r>
            <a:r>
              <a:rPr lang="en-US" altLang="zh-CN" sz="2400" dirty="0">
                <a:latin typeface="IPAPANNEW" panose="00000400000000000000" pitchFamily="2" charset="0"/>
                <a:ea typeface="IpaP" panose="02000500070000020004" pitchFamily="2" charset="-122"/>
                <a:cs typeface="Times New Roman" panose="02020603050405020304" pitchFamily="18" charset="0"/>
              </a:rPr>
              <a:t>]  [n</a:t>
            </a:r>
            <a:r>
              <a:rPr lang="zh-CN" altLang="en-US" sz="2400" dirty="0">
                <a:latin typeface="IPAPANNEW" panose="00000400000000000000" pitchFamily="2" charset="0"/>
                <a:ea typeface="IpaP" panose="02000500070000020004" pitchFamily="2" charset="-122"/>
                <a:cs typeface="Times New Roman" panose="02020603050405020304" pitchFamily="18" charset="0"/>
              </a:rPr>
              <a:t>̩</a:t>
            </a:r>
            <a:r>
              <a:rPr lang="en-US" altLang="zh-CN" sz="2400" dirty="0">
                <a:latin typeface="IPAPANNEW" panose="00000400000000000000" pitchFamily="2" charset="0"/>
                <a:ea typeface="IpaP" panose="02000500070000020004" pitchFamily="2" charset="-122"/>
                <a:cs typeface="Times New Roman" panose="02020603050405020304" pitchFamily="18" charset="0"/>
              </a:rPr>
              <a:t>]  [ŋ</a:t>
            </a:r>
            <a:r>
              <a:rPr lang="zh-CN" altLang="en-US" sz="2400" dirty="0">
                <a:latin typeface="IPAPANNEW" panose="00000400000000000000" pitchFamily="2" charset="0"/>
                <a:ea typeface="IpaP" panose="02000500070000020004" pitchFamily="2" charset="-122"/>
                <a:cs typeface="Times New Roman" panose="02020603050405020304" pitchFamily="18" charset="0"/>
              </a:rPr>
              <a:t>̍</a:t>
            </a:r>
            <a:r>
              <a:rPr lang="en-US" altLang="zh-CN" sz="2400" dirty="0">
                <a:latin typeface="IPAPANNEW" panose="00000400000000000000" pitchFamily="2" charset="0"/>
                <a:ea typeface="IpaP" panose="02000500070000020004" pitchFamily="2" charset="-122"/>
                <a:cs typeface="Times New Roman" panose="02020603050405020304" pitchFamily="18" charset="0"/>
              </a:rPr>
              <a:t>]  [l</a:t>
            </a:r>
            <a:r>
              <a:rPr lang="zh-CN" altLang="en-US" sz="2400" dirty="0">
                <a:latin typeface="IPAPANNEW" panose="00000400000000000000" pitchFamily="2" charset="0"/>
                <a:ea typeface="IpaP" panose="02000500070000020004" pitchFamily="2" charset="-122"/>
                <a:cs typeface="Times New Roman" panose="02020603050405020304" pitchFamily="18" charset="0"/>
              </a:rPr>
              <a:t>̩</a:t>
            </a:r>
            <a:r>
              <a:rPr lang="en-US" altLang="zh-CN" sz="2400" dirty="0">
                <a:latin typeface="IPAPANNEW" panose="00000400000000000000" pitchFamily="2" charset="0"/>
                <a:ea typeface="IpaP" panose="02000500070000020004" pitchFamily="2" charset="-122"/>
                <a:cs typeface="Times New Roman" panose="02020603050405020304" pitchFamily="18" charset="0"/>
              </a:rPr>
              <a:t>]</a:t>
            </a:r>
            <a:endParaRPr lang="zh-CN" altLang="en-US" sz="2400" dirty="0">
              <a:latin typeface="IPAPANNEW" panose="00000400000000000000" pitchFamily="2" charset="0"/>
              <a:ea typeface="IpaP" panose="02000500070000020004" pitchFamily="2" charset="-122"/>
              <a:cs typeface="Times New Roman" panose="02020603050405020304" pitchFamily="18" charset="0"/>
            </a:endParaRPr>
          </a:p>
        </p:txBody>
      </p:sp>
      <p:pic>
        <p:nvPicPr>
          <p:cNvPr id="4" name="格鲁吉亚语">
            <a:hlinkClick r:id="" action="ppaction://media"/>
            <a:extLst>
              <a:ext uri="{FF2B5EF4-FFF2-40B4-BE49-F238E27FC236}">
                <a16:creationId xmlns:a16="http://schemas.microsoft.com/office/drawing/2014/main" id="{511596FD-A910-6C6A-FDFE-69BAB566FC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34926" y="4773628"/>
            <a:ext cx="487363" cy="487363"/>
          </a:xfrm>
          <a:prstGeom prst="rect">
            <a:avLst/>
          </a:prstGeom>
        </p:spPr>
      </p:pic>
    </p:spTree>
    <p:extLst>
      <p:ext uri="{BB962C8B-B14F-4D97-AF65-F5344CB8AC3E}">
        <p14:creationId xmlns:p14="http://schemas.microsoft.com/office/powerpoint/2010/main" val="129390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4"/>
                </p:tgtEl>
              </p:cMediaNode>
            </p:audio>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32F5BB-1C7D-74C3-0E1E-762093DACB06}"/>
              </a:ext>
            </a:extLst>
          </p:cNvPr>
          <p:cNvSpPr>
            <a:spLocks noGrp="1"/>
          </p:cNvSpPr>
          <p:nvPr>
            <p:ph idx="1"/>
          </p:nvPr>
        </p:nvSpPr>
        <p:spPr>
          <a:xfrm>
            <a:off x="257453" y="417250"/>
            <a:ext cx="11478828" cy="6267635"/>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音节的结构和基本类型</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音节的结构规律主要体现在：</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）音节最多可以有几个组合位置</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）组合位置按什么样的组合层次排列</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）每个组合位置上可以出现哪些聚合类成员</a:t>
            </a:r>
          </a:p>
          <a:p>
            <a:r>
              <a:rPr lang="zh-CN" altLang="en-US" dirty="0">
                <a:latin typeface="宋体" panose="02010600030101010101" pitchFamily="2" charset="-122"/>
                <a:ea typeface="宋体" panose="02010600030101010101" pitchFamily="2" charset="-122"/>
              </a:rPr>
              <a:t>可将音节结构归纳为：</a:t>
            </a:r>
            <a:endParaRPr lang="en-US" altLang="zh-CN" dirty="0">
              <a:latin typeface="宋体" panose="02010600030101010101" pitchFamily="2" charset="-122"/>
              <a:ea typeface="宋体" panose="02010600030101010101" pitchFamily="2" charset="-122"/>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k</a:t>
            </a:r>
            <a:r>
              <a:rPr lang="en-US" altLang="zh-CN"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m</a:t>
            </a:r>
            <a:r>
              <a:rPr lang="en-US" altLang="zh-CN"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n</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分别指辅音、元音；</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指数量，不能同时为零。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音节基本类型：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    开音节：以元音收尾</a:t>
            </a:r>
          </a:p>
          <a:p>
            <a:pPr marL="0" indent="0">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    闭音节：以辅音收尾</a:t>
            </a:r>
          </a:p>
        </p:txBody>
      </p:sp>
    </p:spTree>
    <p:extLst>
      <p:ext uri="{BB962C8B-B14F-4D97-AF65-F5344CB8AC3E}">
        <p14:creationId xmlns:p14="http://schemas.microsoft.com/office/powerpoint/2010/main" val="310081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28025F-0544-EBD1-7C93-B643A025816A}"/>
              </a:ext>
            </a:extLst>
          </p:cNvPr>
          <p:cNvSpPr>
            <a:spLocks noGrp="1"/>
          </p:cNvSpPr>
          <p:nvPr>
            <p:ph idx="1"/>
          </p:nvPr>
        </p:nvSpPr>
        <p:spPr>
          <a:xfrm>
            <a:off x="497149" y="772357"/>
            <a:ext cx="11203619" cy="5264460"/>
          </a:xfrm>
        </p:spPr>
        <p:txBody>
          <a:bodyPr/>
          <a:lstStyle/>
          <a:p>
            <a:pPr marL="0" indent="0">
              <a:buNone/>
            </a:pPr>
            <a:r>
              <a:rPr lang="zh-CN" altLang="en-US" dirty="0">
                <a:latin typeface="宋体" panose="02010600030101010101" pitchFamily="2" charset="-122"/>
                <a:ea typeface="宋体" panose="02010600030101010101" pitchFamily="2" charset="-122"/>
              </a:rPr>
              <a:t>英语音节结构</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闭音节较多，一般辅音都可以做音尾；</a:t>
            </a:r>
          </a:p>
          <a:p>
            <a:r>
              <a:rPr lang="zh-CN" altLang="en-US" dirty="0">
                <a:latin typeface="宋体" panose="02010600030101010101" pitchFamily="2" charset="-122"/>
                <a:ea typeface="宋体" panose="02010600030101010101" pitchFamily="2" charset="-122"/>
              </a:rPr>
              <a:t>音节中可以有复辅音；</a:t>
            </a:r>
          </a:p>
          <a:p>
            <a:r>
              <a:rPr lang="zh-CN" altLang="en-US" dirty="0">
                <a:latin typeface="宋体" panose="02010600030101010101" pitchFamily="2" charset="-122"/>
                <a:ea typeface="宋体" panose="02010600030101010101" pitchFamily="2" charset="-122"/>
              </a:rPr>
              <a:t>响辅音可以构成音节；</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pebble/'pe-b</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person/'pəː-</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有重音，无声调。</a:t>
            </a: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splints[</a:t>
            </a:r>
            <a:r>
              <a:rPr lang="en-US" altLang="zh-CN" sz="2400" dirty="0" err="1">
                <a:latin typeface="Times New Roman" panose="02020603050405020304" pitchFamily="18" charset="0"/>
                <a:cs typeface="Times New Roman" panose="02020603050405020304" pitchFamily="18" charset="0"/>
              </a:rPr>
              <a:t>splɪnts</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15036CE2-D220-36FF-1C39-A7ED876ACDCC}"/>
              </a:ext>
            </a:extLst>
          </p:cNvPr>
          <p:cNvPicPr>
            <a:picLocks noChangeAspect="1"/>
          </p:cNvPicPr>
          <p:nvPr/>
        </p:nvPicPr>
        <p:blipFill>
          <a:blip r:embed="rId2"/>
          <a:stretch>
            <a:fillRect/>
          </a:stretch>
        </p:blipFill>
        <p:spPr>
          <a:xfrm>
            <a:off x="5803193" y="2175029"/>
            <a:ext cx="4432760" cy="3161478"/>
          </a:xfrm>
          <a:prstGeom prst="rect">
            <a:avLst/>
          </a:prstGeom>
        </p:spPr>
      </p:pic>
    </p:spTree>
    <p:extLst>
      <p:ext uri="{BB962C8B-B14F-4D97-AF65-F5344CB8AC3E}">
        <p14:creationId xmlns:p14="http://schemas.microsoft.com/office/powerpoint/2010/main" val="98490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CCAD12C-1A1D-029B-0942-4A518BD7778B}"/>
              </a:ext>
            </a:extLst>
          </p:cNvPr>
          <p:cNvSpPr>
            <a:spLocks noGrp="1"/>
          </p:cNvSpPr>
          <p:nvPr>
            <p:ph idx="1"/>
          </p:nvPr>
        </p:nvSpPr>
        <p:spPr>
          <a:xfrm>
            <a:off x="408373" y="550416"/>
            <a:ext cx="11469949" cy="6098959"/>
          </a:xfrm>
        </p:spPr>
        <p:txBody>
          <a:bodyPr/>
          <a:lstStyle/>
          <a:p>
            <a:pPr marL="0" indent="0">
              <a:buNone/>
            </a:pPr>
            <a:r>
              <a:rPr lang="zh-CN" altLang="en-US" dirty="0">
                <a:latin typeface="宋体" panose="02010600030101010101" pitchFamily="2" charset="-122"/>
                <a:ea typeface="宋体" panose="02010600030101010101" pitchFamily="2" charset="-122"/>
              </a:rPr>
              <a:t>汉语普通话音节结构</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开音节占大多数，闭音节只限于两个鼻音结尾；</a:t>
            </a:r>
          </a:p>
          <a:p>
            <a:r>
              <a:rPr lang="zh-CN" altLang="en-US" dirty="0">
                <a:latin typeface="宋体" panose="02010600030101010101" pitchFamily="2" charset="-122"/>
                <a:ea typeface="宋体" panose="02010600030101010101" pitchFamily="2" charset="-122"/>
              </a:rPr>
              <a:t>没有复辅音；</a:t>
            </a:r>
          </a:p>
          <a:p>
            <a:r>
              <a:rPr lang="zh-CN" altLang="en-US" dirty="0">
                <a:latin typeface="宋体" panose="02010600030101010101" pitchFamily="2" charset="-122"/>
                <a:ea typeface="宋体" panose="02010600030101010101" pitchFamily="2" charset="-122"/>
              </a:rPr>
              <a:t>必须有元音，辅音基本不能单独构成音节；</a:t>
            </a:r>
          </a:p>
          <a:p>
            <a:r>
              <a:rPr lang="zh-CN" altLang="en-US" dirty="0">
                <a:latin typeface="宋体" panose="02010600030101010101" pitchFamily="2" charset="-122"/>
                <a:ea typeface="宋体" panose="02010600030101010101" pitchFamily="2" charset="-122"/>
              </a:rPr>
              <a:t>有声调和轻声。</a:t>
            </a:r>
            <a:endParaRPr lang="en-US" altLang="zh-CN" dirty="0">
              <a:latin typeface="宋体" panose="02010600030101010101" pitchFamily="2" charset="-122"/>
              <a:ea typeface="宋体" panose="02010600030101010101" pitchFamily="2"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快</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kʰuai</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⁵</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¹]</a:t>
            </a:r>
          </a:p>
          <a:p>
            <a:pPr marL="0" indent="0">
              <a:buNone/>
            </a:pPr>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771C05F5-C23F-239B-AB44-89832E794887}"/>
              </a:ext>
            </a:extLst>
          </p:cNvPr>
          <p:cNvPicPr>
            <a:picLocks noChangeAspect="1"/>
          </p:cNvPicPr>
          <p:nvPr/>
        </p:nvPicPr>
        <p:blipFill>
          <a:blip r:embed="rId2"/>
          <a:stretch>
            <a:fillRect/>
          </a:stretch>
        </p:blipFill>
        <p:spPr>
          <a:xfrm>
            <a:off x="2658090" y="3801548"/>
            <a:ext cx="7443989" cy="1971472"/>
          </a:xfrm>
          <a:prstGeom prst="rect">
            <a:avLst/>
          </a:prstGeom>
        </p:spPr>
      </p:pic>
    </p:spTree>
    <p:extLst>
      <p:ext uri="{BB962C8B-B14F-4D97-AF65-F5344CB8AC3E}">
        <p14:creationId xmlns:p14="http://schemas.microsoft.com/office/powerpoint/2010/main" val="204445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D6F5A4-08B4-78D2-B122-1AF8244000D8}"/>
              </a:ext>
            </a:extLst>
          </p:cNvPr>
          <p:cNvSpPr>
            <a:spLocks noGrp="1"/>
          </p:cNvSpPr>
          <p:nvPr>
            <p:ph idx="1"/>
          </p:nvPr>
        </p:nvSpPr>
        <p:spPr>
          <a:xfrm>
            <a:off x="443883" y="1065320"/>
            <a:ext cx="11292397" cy="4980373"/>
          </a:xfrm>
        </p:spPr>
        <p:txBody>
          <a:bodyPr/>
          <a:lstStyle/>
          <a:p>
            <a:r>
              <a:rPr lang="zh-CN" altLang="en-US" dirty="0">
                <a:latin typeface="宋体" panose="02010600030101010101" pitchFamily="2" charset="-122"/>
                <a:ea typeface="宋体" panose="02010600030101010101" pitchFamily="2" charset="-122"/>
              </a:rPr>
              <a:t>音节中每个组合位置上只能出现某些音位聚合群</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普通话</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声母：辅音（除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/ŋ/</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外</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介音：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（高元音）</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韵尾：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//u//n//ŋ/</a:t>
            </a: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可有成分：音节中不是必须有成员出现的组合位置</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韵腹：元音</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声调</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必有成分：音节中必须有成员出现的组合位置</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803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D0230B8-3136-824F-BFB5-96CA43A06525}"/>
              </a:ext>
            </a:extLst>
          </p:cNvPr>
          <p:cNvSpPr>
            <a:spLocks noGrp="1"/>
          </p:cNvSpPr>
          <p:nvPr>
            <p:ph idx="1"/>
          </p:nvPr>
        </p:nvSpPr>
        <p:spPr>
          <a:xfrm>
            <a:off x="363984" y="568170"/>
            <a:ext cx="11549849" cy="5992427"/>
          </a:xfrm>
        </p:spPr>
        <p:txBody>
          <a:bodyPr/>
          <a:lstStyle/>
          <a:p>
            <a:r>
              <a:rPr lang="zh-CN" altLang="en-US" dirty="0">
                <a:latin typeface="宋体" panose="02010600030101010101" pitchFamily="2" charset="-122"/>
                <a:ea typeface="宋体" panose="02010600030101010101" pitchFamily="2" charset="-122"/>
              </a:rPr>
              <a:t>根据不同组合位置上的音位或区别特征，大小不同的语音单位又形成更大的</a:t>
            </a:r>
            <a:r>
              <a:rPr lang="zh-CN" altLang="en-US" b="1" dirty="0">
                <a:solidFill>
                  <a:srgbClr val="FF0000"/>
                </a:solidFill>
                <a:latin typeface="宋体" panose="02010600030101010101" pitchFamily="2" charset="-122"/>
                <a:ea typeface="宋体" panose="02010600030101010101" pitchFamily="2" charset="-122"/>
              </a:rPr>
              <a:t>聚合分类</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普通话：</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介音位置上的聚合分类（四呼）：</a:t>
            </a:r>
            <a:endParaRPr lang="en-US" altLang="zh-CN" dirty="0">
              <a:latin typeface="宋体" panose="02010600030101010101" pitchFamily="2" charset="-122"/>
              <a:ea typeface="宋体" panose="02010600030101010101" pitchFamily="2" charset="-122"/>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开口呼：没有介音的韵母。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蓝</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ɡɤ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齐齿呼：以</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为介音或主要元音的韵母。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九</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tɕiou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tɕʰi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合口呼：以</a:t>
            </a:r>
            <a:r>
              <a:rPr lang="en-US" altLang="zh-CN" dirty="0">
                <a:latin typeface="Times New Roman" panose="02020603050405020304" pitchFamily="18" charset="0"/>
                <a:ea typeface="宋体" panose="02010600030101010101" pitchFamily="2" charset="-122"/>
                <a:cs typeface="Times New Roman" panose="02020603050405020304" pitchFamily="18" charset="0"/>
              </a:rPr>
              <a:t>/u/</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为介音或主要元音的韵母。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kuan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撮口呼：以</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为介音或主要元音的韵母。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雪</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ɕyɛ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0296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C8C5679-A174-EE65-4252-80BA542628EC}"/>
              </a:ext>
            </a:extLst>
          </p:cNvPr>
          <p:cNvSpPr>
            <a:spLocks noGrp="1"/>
          </p:cNvSpPr>
          <p:nvPr>
            <p:ph idx="1"/>
          </p:nvPr>
        </p:nvSpPr>
        <p:spPr>
          <a:xfrm>
            <a:off x="461639" y="621437"/>
            <a:ext cx="11283518" cy="5939161"/>
          </a:xfrm>
        </p:spPr>
        <p:txBody>
          <a:bodyPr/>
          <a:lstStyle/>
          <a:p>
            <a:pPr marL="0" indent="0">
              <a:buNone/>
            </a:pPr>
            <a:r>
              <a:rPr lang="zh-CN" altLang="en-US" dirty="0">
                <a:latin typeface="宋体" panose="02010600030101010101" pitchFamily="2" charset="-122"/>
                <a:ea typeface="宋体" panose="02010600030101010101" pitchFamily="2" charset="-122"/>
              </a:rPr>
              <a:t>韵尾位置上的聚合分类：</a:t>
            </a:r>
            <a:endParaRPr lang="en-US" altLang="zh-CN" dirty="0">
              <a:latin typeface="宋体" panose="02010600030101010101" pitchFamily="2" charset="-122"/>
              <a:ea typeface="宋体" panose="02010600030101010101" pitchFamily="2" charset="-122"/>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开尾韵：没有韵尾的韵母。</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ɕyɛ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元音尾韵：以元音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latin typeface="Times New Roman" panose="02020603050405020304" pitchFamily="18" charset="0"/>
                <a:ea typeface="宋体" panose="02010600030101010101" pitchFamily="2" charset="-122"/>
                <a:cs typeface="Times New Roman" panose="02020603050405020304" pitchFamily="18" charset="0"/>
              </a:rPr>
              <a:t>//u/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结尾的韵母。</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tʰai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ʦou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鼻尾韵：以鼻音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/n//ŋ/</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结尾的韵母。</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ɕin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lɑŋ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对于掌握语流音变规律有好处。</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音节的组合结构和每个位置上的聚合类构成一个语言音系特殊的组织方式，语言中的音只能在各自语言的特殊的组织方式中活动。</a:t>
            </a:r>
          </a:p>
        </p:txBody>
      </p:sp>
      <p:sp>
        <p:nvSpPr>
          <p:cNvPr id="4" name="文本框 3">
            <a:extLst>
              <a:ext uri="{FF2B5EF4-FFF2-40B4-BE49-F238E27FC236}">
                <a16:creationId xmlns:a16="http://schemas.microsoft.com/office/drawing/2014/main" id="{62B5419B-3ED4-5326-BEA6-D1BF73CB6F64}"/>
              </a:ext>
            </a:extLst>
          </p:cNvPr>
          <p:cNvSpPr txBox="1"/>
          <p:nvPr/>
        </p:nvSpPr>
        <p:spPr>
          <a:xfrm>
            <a:off x="6595739" y="1133751"/>
            <a:ext cx="5548544" cy="3465564"/>
          </a:xfrm>
          <a:prstGeom prst="rect">
            <a:avLst/>
          </a:prstGeom>
          <a:noFill/>
        </p:spPr>
        <p:txBody>
          <a:bodyPr wrap="square" rtlCol="0">
            <a:spAutoFit/>
          </a:bodyPr>
          <a:lstStyle/>
          <a:p>
            <a:pPr marL="228600" lvl="0" indent="-228600">
              <a:lnSpc>
                <a:spcPct val="90000"/>
              </a:lnSpc>
              <a:spcBef>
                <a:spcPts val="1000"/>
              </a:spcBef>
              <a:buFont typeface="Arial" panose="020B0604020202020204" pitchFamily="34" charset="0"/>
              <a:buChar char="•"/>
              <a:defRPr/>
            </a:pPr>
            <a:r>
              <a:rPr lang="zh-CN" altLang="en-US"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开尾韵：没有韵尾的韵母。</a:t>
            </a:r>
          </a:p>
          <a:p>
            <a:pPr>
              <a:lnSpc>
                <a:spcPct val="90000"/>
              </a:lnSpc>
              <a:spcBef>
                <a:spcPts val="1000"/>
              </a:spcBef>
              <a:defRPr/>
            </a:pPr>
            <a:r>
              <a:rPr lang="zh-CN" altLang="en-US"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ɕyɛ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前韵尾韵：以</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结尾的韵母。</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R="0" lvl="0" algn="l" defTabSz="914400" rtl="0" eaLnBrk="1" fontAlgn="auto" latinLnBrk="0" hangingPunct="1">
              <a:lnSpc>
                <a:spcPct val="90000"/>
              </a:lnSpc>
              <a:spcBef>
                <a:spcPts val="1000"/>
              </a:spcBef>
              <a:spcAft>
                <a:spcPts val="0"/>
              </a:spcAft>
              <a:buClrTx/>
              <a:buSzTx/>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嘴</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ʦuei</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脸</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liɛn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后韵尾韵：以</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/u//ŋ/</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结尾的韵母。</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R="0" lvl="0" algn="l" defTabSz="914400" rtl="0" eaLnBrk="1" fontAlgn="auto" latinLnBrk="0" hangingPunct="1">
              <a:lnSpc>
                <a:spcPct val="90000"/>
              </a:lnSpc>
              <a:spcBef>
                <a:spcPts val="1000"/>
              </a:spcBef>
              <a:spcAft>
                <a:spcPts val="0"/>
              </a:spcAft>
              <a:buClrTx/>
              <a:buSzTx/>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高</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kɑu</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峰</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fəŋ</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对于说明儿化规律有好处。</a:t>
            </a:r>
          </a:p>
        </p:txBody>
      </p:sp>
    </p:spTree>
    <p:extLst>
      <p:ext uri="{BB962C8B-B14F-4D97-AF65-F5344CB8AC3E}">
        <p14:creationId xmlns:p14="http://schemas.microsoft.com/office/powerpoint/2010/main" val="185177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78071F-7912-CCD2-F860-CC5B2E6E9A2A}"/>
              </a:ext>
            </a:extLst>
          </p:cNvPr>
          <p:cNvSpPr>
            <a:spLocks noGrp="1"/>
          </p:cNvSpPr>
          <p:nvPr>
            <p:ph idx="1"/>
          </p:nvPr>
        </p:nvSpPr>
        <p:spPr>
          <a:xfrm>
            <a:off x="310719" y="413443"/>
            <a:ext cx="11390050" cy="6200421"/>
          </a:xfrm>
        </p:spPr>
        <p:txBody>
          <a:bodyPr/>
          <a:lstStyle/>
          <a:p>
            <a:pPr marL="0" indent="0">
              <a:buNone/>
            </a:pPr>
            <a:r>
              <a:rPr lang="zh-CN" altLang="en-US" dirty="0">
                <a:latin typeface="宋体" panose="02010600030101010101" pitchFamily="2" charset="-122"/>
                <a:ea typeface="宋体" panose="02010600030101010101" pitchFamily="2" charset="-122"/>
              </a:rPr>
              <a:t>（二）语流音变（</a:t>
            </a:r>
            <a:r>
              <a:rPr lang="en-US" altLang="zh-CN" dirty="0">
                <a:latin typeface="Times New Roman" panose="02020603050405020304" pitchFamily="18" charset="0"/>
                <a:ea typeface="宋体" panose="02010600030101010101" pitchFamily="2" charset="-122"/>
                <a:cs typeface="Times New Roman" panose="02020603050405020304" pitchFamily="18" charset="0"/>
              </a:rPr>
              <a:t>sandhi</a:t>
            </a:r>
            <a:r>
              <a:rPr lang="zh-CN" altLang="en-US" dirty="0">
                <a:latin typeface="宋体" panose="02010600030101010101" pitchFamily="2" charset="-122"/>
                <a:ea typeface="宋体" panose="02010600030101010101" pitchFamily="2" charset="-122"/>
              </a:rPr>
              <a:t>）（言语层面的组合）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在连续的语流中，音位与音位组合时，某些语音成分受邻音的影响或由于说话时快慢、高低和强弱的不同而产生的</a:t>
            </a:r>
            <a:r>
              <a:rPr lang="zh-CN" altLang="en-US" b="1" dirty="0">
                <a:solidFill>
                  <a:srgbClr val="FF0000"/>
                </a:solidFill>
                <a:latin typeface="宋体" panose="02010600030101010101" pitchFamily="2" charset="-122"/>
                <a:ea typeface="宋体" panose="02010600030101010101" pitchFamily="2" charset="-122"/>
              </a:rPr>
              <a:t>临时性</a:t>
            </a:r>
            <a:r>
              <a:rPr lang="zh-CN" altLang="en-US" dirty="0">
                <a:latin typeface="宋体" panose="02010600030101010101" pitchFamily="2" charset="-122"/>
                <a:ea typeface="宋体" panose="02010600030101010101" pitchFamily="2" charset="-122"/>
              </a:rPr>
              <a:t>语音变化现象。</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常见的语流音变现象有同化、异化、弱化、脱落等。</a:t>
            </a: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同化（</a:t>
            </a:r>
            <a:r>
              <a:rPr lang="en-US" altLang="zh-CN" dirty="0">
                <a:latin typeface="Times New Roman" panose="02020603050405020304" pitchFamily="18" charset="0"/>
                <a:ea typeface="宋体" panose="02010600030101010101" pitchFamily="2" charset="-122"/>
                <a:cs typeface="Times New Roman" panose="02020603050405020304" pitchFamily="18" charset="0"/>
              </a:rPr>
              <a:t>assimilation</a:t>
            </a:r>
            <a:r>
              <a:rPr lang="zh-CN" altLang="en-US" dirty="0">
                <a:latin typeface="宋体" panose="02010600030101010101" pitchFamily="2" charset="-122"/>
                <a:ea typeface="宋体" panose="02010600030101010101" pitchFamily="2" charset="-122"/>
              </a:rPr>
              <a:t>）（不同→同）</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语流中两个不同的音位，其中一个受到另一个的影响而变得跟它相同或相近。</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一般来说，同化现象都是为了使发音顺口而产生的。同化现象可以发生在一个音节之内，也可以发生在两个音节之间。</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同化按同化音（施加影响的音）与被同化音（接受影响发生音变的音）位置的前后又可分为顺同化和逆同化。</a:t>
            </a:r>
          </a:p>
        </p:txBody>
      </p:sp>
    </p:spTree>
    <p:extLst>
      <p:ext uri="{BB962C8B-B14F-4D97-AF65-F5344CB8AC3E}">
        <p14:creationId xmlns:p14="http://schemas.microsoft.com/office/powerpoint/2010/main" val="166858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0E3D6AA-882A-FCEA-01E5-35D9648AFDF8}"/>
              </a:ext>
            </a:extLst>
          </p:cNvPr>
          <p:cNvSpPr>
            <a:spLocks noGrp="1"/>
          </p:cNvSpPr>
          <p:nvPr>
            <p:ph idx="1"/>
          </p:nvPr>
        </p:nvSpPr>
        <p:spPr>
          <a:xfrm>
            <a:off x="91440" y="111760"/>
            <a:ext cx="12009120" cy="6634480"/>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）顺同化</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由前面的音影响后面的音而产生的同化。</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北京话：榆钱儿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tɕʰianr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tɕʰ</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anr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北京话：木樨肉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/+/ɻou/→[mu-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-ɻou]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（木须肉、苜蓿肉）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want to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ɡo</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waːnt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tju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ː/+/</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ɡəu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wanna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go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waːn</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ə-go</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dog-s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dɔɡ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dɔɡ</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z</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look-ed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lʊk</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lʊk</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）逆同化</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由后面的音影响前面的音而产生的同化。</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北京话：棉袍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mian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pʰau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mia</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-pʰau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；面包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mian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mia</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-pau]</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北京话：辛苦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ɕin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ɕi</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ŋ</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；苜蓿地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（木樨地） </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don’t you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dɔnt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ju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ː/→[</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dɔn</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ʧ</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-ju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ː]</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bed /in/+/bed/→[i</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-bed]</a:t>
            </a:r>
          </a:p>
          <a:p>
            <a:r>
              <a:rPr lang="zh-CN" altLang="en-US" dirty="0">
                <a:latin typeface="宋体" panose="02010600030101010101" pitchFamily="2" charset="-122"/>
                <a:ea typeface="宋体" panose="02010600030101010101" pitchFamily="2" charset="-122"/>
              </a:rPr>
              <a:t>逆同化较之顺同化更常见。</a:t>
            </a:r>
          </a:p>
        </p:txBody>
      </p:sp>
    </p:spTree>
    <p:extLst>
      <p:ext uri="{BB962C8B-B14F-4D97-AF65-F5344CB8AC3E}">
        <p14:creationId xmlns:p14="http://schemas.microsoft.com/office/powerpoint/2010/main" val="280705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DEFFE4A-B311-4ADC-3ABA-80A2217F6808}"/>
              </a:ext>
            </a:extLst>
          </p:cNvPr>
          <p:cNvSpPr>
            <a:spLocks noGrp="1"/>
          </p:cNvSpPr>
          <p:nvPr>
            <p:ph idx="1"/>
          </p:nvPr>
        </p:nvSpPr>
        <p:spPr>
          <a:xfrm>
            <a:off x="347708" y="232997"/>
            <a:ext cx="11496583" cy="6392006"/>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异化（</a:t>
            </a:r>
            <a:r>
              <a:rPr lang="en-US" altLang="zh-CN" dirty="0">
                <a:latin typeface="Times New Roman" panose="02020603050405020304" pitchFamily="18" charset="0"/>
                <a:ea typeface="宋体" panose="02010600030101010101" pitchFamily="2" charset="-122"/>
                <a:cs typeface="Times New Roman" panose="02020603050405020304" pitchFamily="18" charset="0"/>
              </a:rPr>
              <a:t>dissimilation</a:t>
            </a:r>
            <a:r>
              <a:rPr lang="zh-CN" altLang="en-US" dirty="0">
                <a:latin typeface="宋体" panose="02010600030101010101" pitchFamily="2" charset="-122"/>
                <a:ea typeface="宋体" panose="02010600030101010101" pitchFamily="2" charset="-122"/>
              </a:rPr>
              <a:t>）（同→不同）</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语流中两个相同或相近的音位，其中一个因受另一个影响而变得不相同或不相近。</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一般来说，异化现象通常是使音节分界清晰，避免发音拗口。</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按照异化音（不起变化的音）和被异化音（发生变化的音）位置，可分为：</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）顺异化：由前面的音影响后面的音而产生的异化。</a:t>
            </a:r>
            <a:endParaRPr lang="en-US" altLang="zh-CN" sz="2400" dirty="0">
              <a:latin typeface="楷体" panose="02010609060101010101" pitchFamily="49" charset="-122"/>
              <a:ea typeface="楷体" panose="02010609060101010101" pitchFamily="49" charset="-122"/>
            </a:endParaRPr>
          </a:p>
          <a:p>
            <a:pPr marL="0" indent="0">
              <a:buNone/>
            </a:pPr>
            <a:endParaRPr lang="zh-CN" altLang="en-US"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）逆异化：由后面的音影响前面的音而产生的异化。</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北京话：</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土改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/tʰu²¹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/+/kai²¹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[tʰu</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³</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-kai</a:t>
            </a:r>
            <a:r>
              <a:rPr lang="en-US" altLang="zh-CN" sz="2400" u="sng" dirty="0">
                <a:latin typeface="Times New Roman" panose="02020603050405020304" pitchFamily="18" charset="0"/>
                <a:ea typeface="楷体" panose="02010609060101010101" pitchFamily="49" charset="-122"/>
                <a:cs typeface="Times New Roman" panose="02020603050405020304" pitchFamily="18" charset="0"/>
              </a:rPr>
              <a:t>²¹</a:t>
            </a:r>
            <a:r>
              <a:rPr lang="zh-CN" altLang="en-US" sz="2400" u="sng" dirty="0">
                <a:latin typeface="Times New Roman" panose="02020603050405020304" pitchFamily="18" charset="0"/>
                <a:ea typeface="楷体" panose="02010609060101010101" pitchFamily="49" charset="-122"/>
                <a:cs typeface="Times New Roman" panose="02020603050405020304" pitchFamily="18" charset="0"/>
              </a:rPr>
              <a:t>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涂改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法语：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militaire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militɛ:r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u="sng"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tɛ:r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（军事的）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逆异化较之顺异化更常见。</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510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1"/>
          <p:cNvSpPr>
            <a:spLocks noGrp="1"/>
          </p:cNvSpPr>
          <p:nvPr>
            <p:ph idx="1"/>
          </p:nvPr>
        </p:nvSpPr>
        <p:spPr>
          <a:xfrm>
            <a:off x="838200" y="1156335"/>
            <a:ext cx="10515600" cy="5020945"/>
          </a:xfrm>
        </p:spPr>
        <p:txBody>
          <a:bodyPr vert="horz" wrap="square" lIns="91440" tIns="45720" rIns="91440" bIns="45720" anchor="t">
            <a:normAutofit lnSpcReduction="10000"/>
          </a:bodyPr>
          <a:lstStyle/>
          <a:p>
            <a:pPr marL="109855" indent="0" fontAlgn="auto">
              <a:lnSpc>
                <a:spcPct val="100000"/>
              </a:lnSpc>
            </a:pPr>
            <a:r>
              <a:rPr lang="zh-CN" altLang="en-US" dirty="0"/>
              <a:t>音系学的出发点在于语音在语言系统中的组织方式，属于语言学的核心部分。</a:t>
            </a:r>
            <a:endParaRPr lang="en-US" altLang="zh-CN" dirty="0"/>
          </a:p>
          <a:p>
            <a:pPr marL="109855" indent="0" fontAlgn="auto">
              <a:lnSpc>
                <a:spcPct val="100000"/>
              </a:lnSpc>
            </a:pPr>
            <a:r>
              <a:rPr lang="zh-CN" altLang="en-US" dirty="0"/>
              <a:t>语音学的出发点在于语音自身的自然属性或听觉反映，与语言学的核心部分是间接的关系。</a:t>
            </a:r>
            <a:endParaRPr lang="en-US" altLang="zh-CN" dirty="0"/>
          </a:p>
          <a:p>
            <a:pPr marL="109855" indent="0" fontAlgn="auto">
              <a:lnSpc>
                <a:spcPct val="100000"/>
              </a:lnSpc>
            </a:pPr>
            <a:endParaRPr lang="zh-CN" altLang="en-US" dirty="0"/>
          </a:p>
          <a:p>
            <a:pPr marL="109855" indent="0" fontAlgn="auto">
              <a:lnSpc>
                <a:spcPct val="100000"/>
              </a:lnSpc>
            </a:pPr>
            <a:r>
              <a:rPr lang="en-US" altLang="zh-CN" dirty="0"/>
              <a:t> </a:t>
            </a:r>
            <a:r>
              <a:rPr lang="zh-CN" altLang="en-US" dirty="0"/>
              <a:t>音系学和语音学的研究无法截然分开：</a:t>
            </a:r>
            <a:endParaRPr lang="en-US" altLang="zh-CN" dirty="0"/>
          </a:p>
          <a:p>
            <a:pPr marL="109855" indent="0" fontAlgn="auto">
              <a:lnSpc>
                <a:spcPct val="100000"/>
              </a:lnSpc>
              <a:buNone/>
            </a:pPr>
            <a:r>
              <a:rPr lang="en-US" altLang="zh-CN" dirty="0"/>
              <a:t>1. </a:t>
            </a:r>
            <a:r>
              <a:rPr lang="zh-CN" altLang="en-US" dirty="0"/>
              <a:t>音系学研究的是有自然属性的语音在语言系统中的作用，这自然要先搞清语音的自然属性。</a:t>
            </a:r>
            <a:endParaRPr lang="en-US" altLang="zh-CN" dirty="0"/>
          </a:p>
          <a:p>
            <a:pPr marL="109855" indent="0" fontAlgn="auto">
              <a:lnSpc>
                <a:spcPct val="100000"/>
              </a:lnSpc>
              <a:buNone/>
            </a:pPr>
            <a:r>
              <a:rPr lang="en-US" altLang="zh-CN" dirty="0"/>
              <a:t>2. </a:t>
            </a:r>
            <a:r>
              <a:rPr lang="zh-CN" altLang="en-US" dirty="0"/>
              <a:t>语音学研究的是语言中的声音和发出语言时的肌体动作，而不是自然界的其他声音或与语言无关的肢体动作，这必然要在研究中关注语音自然属性在语言系统中的作用。</a:t>
            </a:r>
          </a:p>
        </p:txBody>
      </p:sp>
      <p:sp>
        <p:nvSpPr>
          <p:cNvPr id="11267" name="标题 2"/>
          <p:cNvSpPr>
            <a:spLocks noGrp="1"/>
          </p:cNvSpPr>
          <p:nvPr>
            <p:ph type="title"/>
          </p:nvPr>
        </p:nvSpPr>
        <p:spPr>
          <a:xfrm>
            <a:off x="609600" y="274955"/>
            <a:ext cx="10972800" cy="673100"/>
          </a:xfrm>
        </p:spPr>
        <p:txBody>
          <a:bodyPr vert="horz" wrap="square" lIns="91440" tIns="45720" rIns="91440" bIns="45720" anchor="ctr">
            <a:normAutofit fontScale="90000"/>
          </a:bodyPr>
          <a:lstStyle/>
          <a:p>
            <a:pPr eaLnBrk="1" hangingPunct="1"/>
            <a:endParaRPr lang="zh-CN" altLang="zh-CN"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C3B1023-9691-587B-8B56-A524488A96BA}"/>
              </a:ext>
            </a:extLst>
          </p:cNvPr>
          <p:cNvSpPr>
            <a:spLocks noGrp="1"/>
          </p:cNvSpPr>
          <p:nvPr>
            <p:ph idx="1"/>
          </p:nvPr>
        </p:nvSpPr>
        <p:spPr>
          <a:xfrm>
            <a:off x="239697" y="133166"/>
            <a:ext cx="11567604" cy="659610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弱化（</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reduction</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语流中有些音在发音上变弱。</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所谓强弱，是就发音的阻力来说的。</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辅音的发音阻力，是</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清音强于浊音</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塞音、塞擦音强于擦音、鼻音、边音、颤音</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普通话：爸爸</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/pa/+/pa/→[pa-</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ə</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None/>
              <a:tabLst/>
              <a:defRPr/>
            </a:pP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“搁</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桌上”的“在”：</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tsai</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ə</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ə</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None/>
              <a:tabLst/>
              <a:defRPr/>
            </a:pP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美国英语：</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water/wɒː-</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tɚ</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/→['wɒː</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ɾ</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ɚ]</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better/</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bɛ-tɚ</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/→['bɛ</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ɾ</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ɚ]</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元音的发音阻力，是</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前后元音强于央元音</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低元音强于高元音</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复元音强于单元音</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长元音强于短元音</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普通话：木头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tʰou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tʰ</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妈妈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/ma/+/ma/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America[</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ə</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'mɛrɪk</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cs typeface="Times New Roman" panose="02020603050405020304" pitchFamily="18" charset="0"/>
              </a:rPr>
              <a:t>汉语声调的弱化：轻声</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4" name="表格 4">
            <a:extLst>
              <a:ext uri="{FF2B5EF4-FFF2-40B4-BE49-F238E27FC236}">
                <a16:creationId xmlns:a16="http://schemas.microsoft.com/office/drawing/2014/main" id="{1DD3297E-6B96-EA70-EB8F-F2973EF5C38F}"/>
              </a:ext>
            </a:extLst>
          </p:cNvPr>
          <p:cNvGraphicFramePr>
            <a:graphicFrameLocks noGrp="1"/>
          </p:cNvGraphicFramePr>
          <p:nvPr/>
        </p:nvGraphicFramePr>
        <p:xfrm>
          <a:off x="5855138" y="4500514"/>
          <a:ext cx="6097165" cy="1828800"/>
        </p:xfrm>
        <a:graphic>
          <a:graphicData uri="http://schemas.openxmlformats.org/drawingml/2006/table">
            <a:tbl>
              <a:tblPr firstRow="1" bandRow="1">
                <a:tableStyleId>{5C22544A-7EE6-4342-B048-85BDC9FD1C3A}</a:tableStyleId>
              </a:tblPr>
              <a:tblGrid>
                <a:gridCol w="2033165">
                  <a:extLst>
                    <a:ext uri="{9D8B030D-6E8A-4147-A177-3AD203B41FA5}">
                      <a16:colId xmlns:a16="http://schemas.microsoft.com/office/drawing/2014/main" val="3275309709"/>
                    </a:ext>
                  </a:extLst>
                </a:gridCol>
                <a:gridCol w="2032000">
                  <a:extLst>
                    <a:ext uri="{9D8B030D-6E8A-4147-A177-3AD203B41FA5}">
                      <a16:colId xmlns:a16="http://schemas.microsoft.com/office/drawing/2014/main" val="67982359"/>
                    </a:ext>
                  </a:extLst>
                </a:gridCol>
                <a:gridCol w="2032000">
                  <a:extLst>
                    <a:ext uri="{9D8B030D-6E8A-4147-A177-3AD203B41FA5}">
                      <a16:colId xmlns:a16="http://schemas.microsoft.com/office/drawing/2014/main" val="1738722307"/>
                    </a:ext>
                  </a:extLst>
                </a:gridCol>
              </a:tblGrid>
              <a:tr h="370840">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冠词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强式发音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弱式发音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2962337"/>
                  </a:ext>
                </a:extLst>
              </a:tr>
              <a:tr h="370840">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ei</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[ə]</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0087"/>
                  </a:ext>
                </a:extLst>
              </a:tr>
              <a:tr h="185420">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æn</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ən</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5907678"/>
                  </a:ext>
                </a:extLst>
              </a:tr>
              <a:tr h="185420">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ði</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ː/</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ðə</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7883646"/>
                  </a:ext>
                </a:extLst>
              </a:tr>
            </a:tbl>
          </a:graphicData>
        </a:graphic>
      </p:graphicFrame>
    </p:spTree>
    <p:extLst>
      <p:ext uri="{BB962C8B-B14F-4D97-AF65-F5344CB8AC3E}">
        <p14:creationId xmlns:p14="http://schemas.microsoft.com/office/powerpoint/2010/main" val="399154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85789A3-A4BB-D4F4-2AB2-037FA74E8DA3}"/>
              </a:ext>
            </a:extLst>
          </p:cNvPr>
          <p:cNvSpPr>
            <a:spLocks noGrp="1"/>
          </p:cNvSpPr>
          <p:nvPr>
            <p:ph idx="1"/>
          </p:nvPr>
        </p:nvSpPr>
        <p:spPr>
          <a:xfrm>
            <a:off x="350196" y="321013"/>
            <a:ext cx="11478638" cy="6284068"/>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脱落（</a:t>
            </a:r>
            <a:r>
              <a:rPr lang="en-US" altLang="zh-CN" dirty="0">
                <a:latin typeface="Times New Roman" panose="02020603050405020304" pitchFamily="18" charset="0"/>
                <a:ea typeface="宋体" panose="02010600030101010101" pitchFamily="2" charset="-122"/>
                <a:cs typeface="Times New Roman" panose="02020603050405020304" pitchFamily="18" charset="0"/>
              </a:rPr>
              <a:t>loss</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语流中某些较弱的或不重要的音消失的现象。</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脱落常出现在语速较快的话语里，或者为了发音的方便，且往往是进一步弱化的结果。</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脱落有可能进一步造成音节分界的变动，或几个音节并为一个音节，后者也叫“合音”。</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北京话：你们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/ni²¹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mən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[nim²¹⁴]</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豆腐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tou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¹/+/fu²¹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təuf</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¹]</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中央电视台（装垫儿台）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 am/ai/+/</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æm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I’m[aim]          history/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histəri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histri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He is/hi:/+/</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iz</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He’s[</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hi:z</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法语：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le/</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/+amour/</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amuːʀ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l’amour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lamuːʀ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（爱情）</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la/la/+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encre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/ɑ</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ː</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l’encre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lɑ</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ː</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（墨水）</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1419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CFF927-06A4-9292-3654-BA5AD86FA8ED}"/>
              </a:ext>
            </a:extLst>
          </p:cNvPr>
          <p:cNvSpPr>
            <a:spLocks noGrp="1"/>
          </p:cNvSpPr>
          <p:nvPr>
            <p:ph idx="1"/>
          </p:nvPr>
        </p:nvSpPr>
        <p:spPr>
          <a:xfrm>
            <a:off x="301841" y="85725"/>
            <a:ext cx="11594237" cy="6599159"/>
          </a:xfrm>
        </p:spPr>
        <p:txBody>
          <a:bodyPr>
            <a:noAutofit/>
          </a:bodyPr>
          <a:lstStyle/>
          <a:p>
            <a:pPr marL="0" indent="0">
              <a:buNone/>
            </a:pP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其他方式</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增音：语流中有时加进了原来没有的音。</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汉语：苦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ua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kʰuai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dreamt/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dremt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，有些人说成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drem</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athlete/æ</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θ</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li:t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，有些人说成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[æ</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θ</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ə</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li:t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kiss-es/</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kɪs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kɪs</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ɪ</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z</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bridge-s/</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brɪʤ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brɪʤ</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ɪ</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z</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换位：在语流中有些音可以互换位置。</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有些北京人把“言语”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n³</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²¹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，说成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y</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n³</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²¹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的位置互换。</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语流音变一般是临时性的共时音变，不太会固定下来成为语素或词的固定读音，但也有少数例外。</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汉语：婿本读</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，长期出现在“女婿”中，被“女”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同化为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中古汉语：贬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piɛm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pʰiəm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广州话：贬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u="sng"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u="sng" dirty="0" err="1">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ɐ</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拉丁语：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marmor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法语：</a:t>
            </a:r>
            <a:r>
              <a:rPr lang="en-US" altLang="zh-CN" sz="2400" u="sng"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a:t>
            </a:r>
            <a:r>
              <a:rPr lang="en-US" altLang="zh-CN" sz="2400" u="sng"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a:t>
            </a:r>
            <a:r>
              <a:rPr lang="en-US" altLang="zh-CN" sz="24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（大理石）</a:t>
            </a:r>
          </a:p>
        </p:txBody>
      </p:sp>
    </p:spTree>
    <p:extLst>
      <p:ext uri="{BB962C8B-B14F-4D97-AF65-F5344CB8AC3E}">
        <p14:creationId xmlns:p14="http://schemas.microsoft.com/office/powerpoint/2010/main" val="66370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B05976A-2BB2-CFB9-878E-08770A692592}"/>
              </a:ext>
            </a:extLst>
          </p:cNvPr>
          <p:cNvSpPr>
            <a:spLocks noGrp="1"/>
          </p:cNvSpPr>
          <p:nvPr>
            <p:ph idx="1"/>
          </p:nvPr>
        </p:nvSpPr>
        <p:spPr>
          <a:xfrm>
            <a:off x="409575" y="266700"/>
            <a:ext cx="11401425" cy="6210300"/>
          </a:xfrm>
        </p:spPr>
        <p:txBody>
          <a:bodyPr/>
          <a:lstStyle/>
          <a:p>
            <a:r>
              <a:rPr lang="zh-CN" altLang="en-US" dirty="0">
                <a:latin typeface="宋体" panose="02010600030101010101" pitchFamily="2" charset="-122"/>
                <a:ea typeface="宋体" panose="02010600030101010101" pitchFamily="2" charset="-122"/>
              </a:rPr>
              <a:t>语流音变与音位变体的关系：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不同点：</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）音位变体的分布条件一般只限于语素或词音形的内部，而语流音变则通常可以跨语素或跨词发生；</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）语流音变只是可能出现的变化，音位变体则是在一定的语音条件下一定出现的不同；</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）语流音变可能是一个音位变成另一个音位，音位变体只能是音位内部的几个成员。</a:t>
            </a:r>
          </a:p>
          <a:p>
            <a:r>
              <a:rPr lang="zh-CN" altLang="en-US" dirty="0">
                <a:latin typeface="宋体" panose="02010600030101010101" pitchFamily="2" charset="-122"/>
                <a:ea typeface="宋体" panose="02010600030101010101" pitchFamily="2" charset="-122"/>
              </a:rPr>
              <a:t>相同点：都有受邻音的影响而发生同化的现象。</a:t>
            </a:r>
          </a:p>
        </p:txBody>
      </p:sp>
    </p:spTree>
    <p:extLst>
      <p:ext uri="{BB962C8B-B14F-4D97-AF65-F5344CB8AC3E}">
        <p14:creationId xmlns:p14="http://schemas.microsoft.com/office/powerpoint/2010/main" val="225295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1EAAF1-E50D-9314-800E-A6145A1CE7F0}"/>
              </a:ext>
            </a:extLst>
          </p:cNvPr>
          <p:cNvSpPr>
            <a:spLocks noGrp="1"/>
          </p:cNvSpPr>
          <p:nvPr>
            <p:ph idx="1"/>
          </p:nvPr>
        </p:nvSpPr>
        <p:spPr>
          <a:xfrm>
            <a:off x="667305" y="1431524"/>
            <a:ext cx="10857390" cy="3994952"/>
          </a:xfrm>
        </p:spPr>
        <p:txBody>
          <a:bodyPr/>
          <a:lstStyle/>
          <a:p>
            <a:r>
              <a:rPr lang="zh-CN" altLang="en-US" dirty="0">
                <a:latin typeface="宋体" panose="02010600030101010101" pitchFamily="2" charset="-122"/>
                <a:ea typeface="宋体" panose="02010600030101010101" pitchFamily="2" charset="-122"/>
              </a:rPr>
              <a:t>思考：下面是福州方言中语流音变的</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个代表性实例，试简要说明他们各自的音变特点</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菜包</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ʦʰai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ʦʰai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糖包</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tʰouŋ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][pau]→[</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tʰouŋ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花店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xua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taiŋ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xua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laiŋ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饼店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piaŋ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taiŋ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piaŋ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naiŋ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花菜</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xua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ʦʰai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xua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zai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芹菜</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kʰyŋ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ʦʰai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kʰyŋ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nzai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提琴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tʰi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kʰiŋ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tʰi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钢琴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kouŋ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kʰiŋ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kouŋ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ŋiŋ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311349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7354723-8F37-683D-DF2A-DDC1475E38B0}"/>
              </a:ext>
            </a:extLst>
          </p:cNvPr>
          <p:cNvSpPr>
            <a:spLocks noGrp="1"/>
          </p:cNvSpPr>
          <p:nvPr>
            <p:ph idx="1"/>
          </p:nvPr>
        </p:nvSpPr>
        <p:spPr>
          <a:xfrm>
            <a:off x="426128" y="319596"/>
            <a:ext cx="11452194" cy="6276513"/>
          </a:xfrm>
        </p:spPr>
        <p:txBody>
          <a:bodyPr/>
          <a:lstStyle/>
          <a:p>
            <a:pPr marL="0" indent="0">
              <a:buNone/>
            </a:pPr>
            <a:r>
              <a:rPr lang="zh-CN" altLang="en-US" dirty="0">
                <a:latin typeface="宋体" panose="02010600030101010101" pitchFamily="2" charset="-122"/>
                <a:ea typeface="宋体" panose="02010600030101010101" pitchFamily="2" charset="-122"/>
              </a:rPr>
              <a:t>（三）韵律层级</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韵律：语音的发音节奏和规律。</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节奏（</a:t>
            </a:r>
            <a:r>
              <a:rPr lang="en-US" altLang="zh-CN" dirty="0">
                <a:latin typeface="Times New Roman" panose="02020603050405020304" pitchFamily="18" charset="0"/>
                <a:ea typeface="宋体" panose="02010600030101010101" pitchFamily="2" charset="-122"/>
                <a:cs typeface="Times New Roman" panose="02020603050405020304" pitchFamily="18" charset="0"/>
              </a:rPr>
              <a:t>rhythm</a:t>
            </a:r>
            <a:r>
              <a:rPr lang="zh-CN" altLang="en-US" dirty="0">
                <a:latin typeface="宋体" panose="02010600030101010101" pitchFamily="2" charset="-122"/>
                <a:ea typeface="宋体" panose="02010600030101010101" pitchFamily="2" charset="-122"/>
              </a:rPr>
              <a:t>）：音流中某些超音段要素在时间上等距离地、周期性地交替出现。</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音节型节奏：绝大多数音节在时间上等距离出现，无强弱差异。</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广州话：各个国家有各个国家嘅国歌。</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  ●●●●●●●●●●●●</a:t>
            </a:r>
          </a:p>
          <a:p>
            <a:r>
              <a:rPr lang="zh-CN" altLang="en-US" dirty="0">
                <a:latin typeface="宋体" panose="02010600030101010101" pitchFamily="2" charset="-122"/>
                <a:ea typeface="宋体" panose="02010600030101010101" pitchFamily="2" charset="-122"/>
              </a:rPr>
              <a:t>音步型节奏：每隔若干音节有一次小的轻重、高低、长短或松紧的交替，形成语流中大致等距离出现的若干音节的节奏单元。</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北京话：各个国家有各个国家的国歌。</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32125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7BC91EE-A851-43E2-F446-C44EAD4204CC}"/>
              </a:ext>
            </a:extLst>
          </p:cNvPr>
          <p:cNvSpPr>
            <a:spLocks noGrp="1"/>
          </p:cNvSpPr>
          <p:nvPr>
            <p:ph idx="1"/>
          </p:nvPr>
        </p:nvSpPr>
        <p:spPr>
          <a:xfrm>
            <a:off x="150920" y="115410"/>
            <a:ext cx="11913833" cy="6560598"/>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韵律单位</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）音步（</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foot</a:t>
            </a:r>
            <a:r>
              <a:rPr lang="zh-CN" altLang="en-US" dirty="0">
                <a:latin typeface="宋体" panose="02010600030101010101" pitchFamily="2" charset="-122"/>
                <a:ea typeface="宋体" panose="02010600030101010101" pitchFamily="2" charset="-122"/>
              </a:rPr>
              <a:t>）：最小的能够自由运用的韵律单位。由若干个音节组成的语音单位，表现为语流中大致等距离（等时）出现的轻重、高低、长短或松紧的一次交替，是语言节奏的体现。</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音步一般为</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音节，也可以是单音节（蜕化音步）或</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音节（超音步）。</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cs typeface="Arial" panose="020B0604020202020204" pitchFamily="34" charset="0"/>
              </a:rPr>
              <a:t>  (</a:t>
            </a:r>
            <a:r>
              <a:rPr lang="zh-CN" altLang="en-US" sz="2400" dirty="0">
                <a:latin typeface="楷体" panose="02010609060101010101" pitchFamily="49" charset="-122"/>
                <a:ea typeface="楷体" panose="02010609060101010101" pitchFamily="49" charset="-122"/>
                <a:cs typeface="Arial" panose="020B0604020202020204" pitchFamily="34" charset="0"/>
              </a:rPr>
              <a:t>买了</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桃</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五斤</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其中</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蟠桃</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两斤</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水蜜桃</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三斤</a:t>
            </a:r>
            <a:r>
              <a:rPr lang="en-US" altLang="zh-CN" sz="2400" dirty="0">
                <a:latin typeface="楷体" panose="02010609060101010101" pitchFamily="49" charset="-122"/>
                <a:ea typeface="楷体" panose="02010609060101010101" pitchFamily="49" charset="-122"/>
                <a:cs typeface="Arial" panose="020B0604020202020204" pitchFamily="34" charset="0"/>
              </a:rPr>
              <a:t>)</a:t>
            </a:r>
          </a:p>
          <a:p>
            <a:pPr marL="0" indent="0">
              <a:buNone/>
            </a:pPr>
            <a:r>
              <a:rPr lang="en-US" altLang="zh-CN" sz="2400" dirty="0">
                <a:latin typeface="楷体" panose="02010609060101010101" pitchFamily="49" charset="-122"/>
                <a:ea typeface="楷体" panose="02010609060101010101" pitchFamily="49" charset="-122"/>
                <a:cs typeface="Arial" panose="020B0604020202020204" pitchFamily="34" charset="0"/>
              </a:rPr>
              <a:t>  (</a:t>
            </a:r>
            <a:r>
              <a:rPr lang="zh-CN" altLang="en-US" sz="2400" dirty="0">
                <a:latin typeface="楷体" panose="02010609060101010101" pitchFamily="49" charset="-122"/>
                <a:ea typeface="楷体" panose="02010609060101010101" pitchFamily="49" charset="-122"/>
                <a:cs typeface="Arial" panose="020B0604020202020204" pitchFamily="34" charset="0"/>
              </a:rPr>
              <a:t>中华</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人民</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共和国</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成立了</a:t>
            </a:r>
            <a:r>
              <a:rPr lang="en-US" altLang="zh-CN" sz="2400" dirty="0">
                <a:latin typeface="楷体" panose="02010609060101010101" pitchFamily="49" charset="-122"/>
                <a:ea typeface="楷体" panose="02010609060101010101" pitchFamily="49" charset="-122"/>
                <a:cs typeface="Arial" panose="020B0604020202020204" pitchFamily="34" charset="0"/>
              </a:rPr>
              <a:t>)</a:t>
            </a:r>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）停延段：由若干个音步组成的语音单位，特点是其结尾边界处或者有语音的延宕（延长最后一个音节的韵母）或者有语音的停顿（无声段）。</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一个停延段一般含有</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个音步。</a:t>
            </a:r>
          </a:p>
          <a:p>
            <a:pPr marL="0" indent="0">
              <a:buNone/>
            </a:pPr>
            <a:r>
              <a:rPr lang="en-US" altLang="zh-CN" sz="2400" dirty="0">
                <a:latin typeface="楷体" panose="02010609060101010101" pitchFamily="49" charset="-122"/>
                <a:ea typeface="楷体" panose="02010609060101010101" pitchFamily="49" charset="-122"/>
                <a:cs typeface="Arial" panose="020B0604020202020204" pitchFamily="34" charset="0"/>
              </a:rPr>
              <a:t>  (</a:t>
            </a:r>
            <a:r>
              <a:rPr lang="zh-CN" altLang="en-US" sz="2400" dirty="0">
                <a:latin typeface="楷体" panose="02010609060101010101" pitchFamily="49" charset="-122"/>
                <a:ea typeface="楷体" panose="02010609060101010101" pitchFamily="49" charset="-122"/>
                <a:cs typeface="Arial" panose="020B0604020202020204" pitchFamily="34" charset="0"/>
              </a:rPr>
              <a:t>买了</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桃</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五斤</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其中</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蟠桃</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两斤</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水蜜桃</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三斤</a:t>
            </a:r>
            <a:r>
              <a:rPr lang="en-US" altLang="zh-CN" sz="2400" dirty="0">
                <a:latin typeface="楷体" panose="02010609060101010101" pitchFamily="49" charset="-122"/>
                <a:ea typeface="楷体" panose="02010609060101010101" pitchFamily="49" charset="-122"/>
                <a:cs typeface="Arial" panose="020B0604020202020204" pitchFamily="34" charset="0"/>
              </a:rPr>
              <a:t>)</a:t>
            </a:r>
          </a:p>
          <a:p>
            <a:pPr marL="0" indent="0">
              <a:buNone/>
            </a:pPr>
            <a:r>
              <a:rPr lang="en-US" altLang="zh-CN" sz="2400" dirty="0">
                <a:latin typeface="楷体" panose="02010609060101010101" pitchFamily="49" charset="-122"/>
                <a:ea typeface="楷体" panose="02010609060101010101" pitchFamily="49" charset="-122"/>
                <a:cs typeface="Arial" panose="020B0604020202020204" pitchFamily="34" charset="0"/>
              </a:rPr>
              <a:t>  (</a:t>
            </a:r>
            <a:r>
              <a:rPr lang="zh-CN" altLang="en-US" sz="2400" dirty="0">
                <a:latin typeface="楷体" panose="02010609060101010101" pitchFamily="49" charset="-122"/>
                <a:ea typeface="楷体" panose="02010609060101010101" pitchFamily="49" charset="-122"/>
                <a:cs typeface="Arial" panose="020B0604020202020204" pitchFamily="34" charset="0"/>
              </a:rPr>
              <a:t>中华</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人民</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共和国</a:t>
            </a:r>
            <a:r>
              <a:rPr lang="en-US" altLang="zh-CN" sz="2400" dirty="0">
                <a:latin typeface="楷体" panose="02010609060101010101" pitchFamily="49" charset="-122"/>
                <a:ea typeface="楷体" panose="02010609060101010101" pitchFamily="49" charset="-122"/>
                <a:cs typeface="Arial" panose="020B0604020202020204" pitchFamily="34" charset="0"/>
              </a:rPr>
              <a:t>)|(</a:t>
            </a:r>
            <a:r>
              <a:rPr lang="zh-CN" altLang="en-US" sz="2400" dirty="0">
                <a:latin typeface="楷体" panose="02010609060101010101" pitchFamily="49" charset="-122"/>
                <a:ea typeface="楷体" panose="02010609060101010101" pitchFamily="49" charset="-122"/>
                <a:cs typeface="Arial" panose="020B0604020202020204" pitchFamily="34" charset="0"/>
              </a:rPr>
              <a:t>成立了</a:t>
            </a:r>
            <a:r>
              <a:rPr lang="en-US" altLang="zh-CN" sz="2400" dirty="0">
                <a:latin typeface="楷体" panose="02010609060101010101" pitchFamily="49" charset="-122"/>
                <a:ea typeface="楷体" panose="02010609060101010101" pitchFamily="49" charset="-122"/>
                <a:cs typeface="Arial" panose="020B0604020202020204" pitchFamily="34" charset="0"/>
              </a:rPr>
              <a:t>)</a:t>
            </a:r>
          </a:p>
        </p:txBody>
      </p:sp>
    </p:spTree>
    <p:extLst>
      <p:ext uri="{BB962C8B-B14F-4D97-AF65-F5344CB8AC3E}">
        <p14:creationId xmlns:p14="http://schemas.microsoft.com/office/powerpoint/2010/main" val="254335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275F33-2ACD-0B31-FD44-6A61616A36BC}"/>
              </a:ext>
            </a:extLst>
          </p:cNvPr>
          <p:cNvSpPr>
            <a:spLocks noGrp="1"/>
          </p:cNvSpPr>
          <p:nvPr>
            <p:ph idx="1"/>
          </p:nvPr>
        </p:nvSpPr>
        <p:spPr>
          <a:xfrm>
            <a:off x="319595" y="488272"/>
            <a:ext cx="11532093" cy="5992427"/>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）语调段：</a:t>
            </a:r>
          </a:p>
          <a:p>
            <a:r>
              <a:rPr lang="zh-CN" altLang="en-US" dirty="0">
                <a:latin typeface="宋体" panose="02010600030101010101" pitchFamily="2" charset="-122"/>
                <a:ea typeface="宋体" panose="02010600030101010101" pitchFamily="2" charset="-122"/>
              </a:rPr>
              <a:t>是由一个或多个停延段组成的语音单位，特点是其末尾部分有承担语气的音高曲线，也即语调。</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买了</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桃</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五斤</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其中</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蟠桃</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两斤</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水蜜桃</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三斤</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中华</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人民</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共和国</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成立了</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p>
          <a:p>
            <a:endParaRPr lang="en-US" altLang="zh-CN" dirty="0"/>
          </a:p>
          <a:p>
            <a:r>
              <a:rPr lang="zh-CN" altLang="en-US" dirty="0">
                <a:latin typeface="宋体" panose="02010600030101010101" pitchFamily="2" charset="-122"/>
                <a:ea typeface="宋体" panose="02010600030101010101" pitchFamily="2" charset="-122"/>
              </a:rPr>
              <a:t>韵律与词法、句法有密切的关联：</a:t>
            </a:r>
          </a:p>
          <a:p>
            <a:r>
              <a:rPr lang="zh-CN" altLang="en-US" dirty="0">
                <a:latin typeface="宋体" panose="02010600030101010101" pitchFamily="2" charset="-122"/>
                <a:ea typeface="宋体" panose="02010600030101010101" pitchFamily="2" charset="-122"/>
              </a:rPr>
              <a:t>语音层面：音位→音节→音步→停延段→语调段</a:t>
            </a:r>
          </a:p>
          <a:p>
            <a:r>
              <a:rPr lang="zh-CN" altLang="en-US" dirty="0">
                <a:latin typeface="宋体" panose="02010600030101010101" pitchFamily="2" charset="-122"/>
                <a:ea typeface="宋体" panose="02010600030101010101" pitchFamily="2" charset="-122"/>
              </a:rPr>
              <a:t>语法层面：语素→词→词组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短语→小句→句子</a:t>
            </a:r>
          </a:p>
          <a:p>
            <a:endParaRPr lang="en-US" altLang="zh-CN" dirty="0"/>
          </a:p>
          <a:p>
            <a:r>
              <a:rPr lang="zh-CN" altLang="en-US" dirty="0">
                <a:latin typeface="宋体" panose="02010600030101010101" pitchFamily="2" charset="-122"/>
                <a:ea typeface="宋体" panose="02010600030101010101" pitchFamily="2" charset="-122"/>
              </a:rPr>
              <a:t>但也不是完全一致</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门口儿，一衣带水，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unhappier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twenty-sixth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p>
        </p:txBody>
      </p:sp>
    </p:spTree>
    <p:extLst>
      <p:ext uri="{BB962C8B-B14F-4D97-AF65-F5344CB8AC3E}">
        <p14:creationId xmlns:p14="http://schemas.microsoft.com/office/powerpoint/2010/main" val="115558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BC567B-3206-E438-23E1-57DB5D9306B6}"/>
              </a:ext>
            </a:extLst>
          </p:cNvPr>
          <p:cNvSpPr>
            <a:spLocks noGrp="1"/>
          </p:cNvSpPr>
          <p:nvPr>
            <p:ph idx="1"/>
          </p:nvPr>
        </p:nvSpPr>
        <p:spPr>
          <a:xfrm>
            <a:off x="230909" y="152400"/>
            <a:ext cx="11794836" cy="6553200"/>
          </a:xfrm>
        </p:spPr>
        <p:txBody>
          <a:bodyPr/>
          <a:lstStyle/>
          <a:p>
            <a:r>
              <a:rPr lang="zh-CN" altLang="en-US" dirty="0">
                <a:latin typeface="宋体" panose="02010600030101010101" pitchFamily="2" charset="-122"/>
                <a:ea typeface="宋体" panose="02010600030101010101" pitchFamily="2" charset="-122"/>
              </a:rPr>
              <a:t>韵律与词法、句法</a:t>
            </a:r>
          </a:p>
          <a:p>
            <a:pPr marL="0" indent="0">
              <a:buNone/>
            </a:pPr>
            <a:r>
              <a:rPr lang="zh-CN" altLang="en-US" sz="2400" dirty="0">
                <a:latin typeface="楷体" panose="02010609060101010101" pitchFamily="49" charset="-122"/>
                <a:ea typeface="楷体" panose="02010609060101010101" pitchFamily="49" charset="-122"/>
              </a:rPr>
              <a:t>  租车、租汽车、出租汽车、 </a:t>
            </a:r>
            <a:r>
              <a:rPr lang="zh-CN" altLang="en-US" sz="2400" b="1" dirty="0">
                <a:solidFill>
                  <a:srgbClr val="FF0000"/>
                </a:solidFill>
                <a:latin typeface="楷体" panose="02010609060101010101" pitchFamily="49" charset="-122"/>
                <a:ea typeface="楷体" panose="02010609060101010101" pitchFamily="49" charset="-122"/>
              </a:rPr>
              <a:t>出租车</a:t>
            </a:r>
          </a:p>
          <a:p>
            <a:pPr marL="0" indent="0">
              <a:buNone/>
            </a:pPr>
            <a:r>
              <a:rPr lang="zh-CN" altLang="en-US" sz="2400" dirty="0">
                <a:latin typeface="楷体" panose="02010609060101010101" pitchFamily="49" charset="-122"/>
                <a:ea typeface="楷体" panose="02010609060101010101" pitchFamily="49" charset="-122"/>
              </a:rPr>
              <a:t>  种蒜、种大蒜、种植大蒜、*种植蒜</a:t>
            </a:r>
          </a:p>
          <a:p>
            <a:pPr marL="0" indent="0">
              <a:buNone/>
            </a:pPr>
            <a:r>
              <a:rPr lang="zh-CN" altLang="en-US" sz="2400" dirty="0">
                <a:latin typeface="楷体" panose="02010609060101010101" pitchFamily="49" charset="-122"/>
                <a:ea typeface="楷体" panose="02010609060101010101" pitchFamily="49" charset="-122"/>
              </a:rPr>
              <a:t>  扫地、扫地面、打扫地面、*打扫地</a:t>
            </a:r>
          </a:p>
          <a:p>
            <a:pPr marL="0" indent="0">
              <a:buNone/>
            </a:pPr>
            <a:r>
              <a:rPr lang="zh-CN" altLang="en-US" sz="2400" dirty="0">
                <a:latin typeface="楷体" panose="02010609060101010101" pitchFamily="49" charset="-122"/>
                <a:ea typeface="楷体" panose="02010609060101010101" pitchFamily="49" charset="-122"/>
              </a:rPr>
              <a:t>  煤店、煤炭店、煤炭商店、*煤商店</a:t>
            </a:r>
          </a:p>
          <a:p>
            <a:pPr marL="0" indent="0">
              <a:buNone/>
            </a:pPr>
            <a:r>
              <a:rPr lang="zh-CN" altLang="en-US" sz="2400" dirty="0">
                <a:latin typeface="楷体" panose="02010609060101010101" pitchFamily="49" charset="-122"/>
                <a:ea typeface="楷体" panose="02010609060101010101" pitchFamily="49" charset="-122"/>
              </a:rPr>
              <a:t>  无法学习、禁止说话、*无法学、*禁止说</a:t>
            </a: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汉语中单音节和双音节的区分比名词和动词的区分还重要。</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动</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名：养殖对虾、冷冻猪肉、组装衣柜、研究方法、耕田、赛车、跑马、蹦床、劈柴、煎饼、剪纸、印花、染衣</a:t>
            </a:r>
          </a:p>
          <a:p>
            <a:pPr marL="0" indent="0">
              <a:buNone/>
            </a:pPr>
            <a:r>
              <a:rPr lang="zh-CN" altLang="en-US" sz="2400" dirty="0">
                <a:latin typeface="楷体" panose="02010609060101010101" pitchFamily="49" charset="-122"/>
                <a:ea typeface="楷体" panose="02010609060101010101" pitchFamily="49" charset="-122"/>
              </a:rPr>
              <a:t>  定中</a:t>
            </a:r>
            <a:r>
              <a:rPr lang="en-US" altLang="zh-CN" sz="2400" dirty="0">
                <a:latin typeface="楷体" panose="02010609060101010101" pitchFamily="49" charset="-122"/>
                <a:ea typeface="楷体" panose="02010609060101010101" pitchFamily="49" charset="-122"/>
              </a:rPr>
              <a:t>[2+1] </a:t>
            </a:r>
            <a:r>
              <a:rPr lang="zh-CN" altLang="en-US" sz="2400" dirty="0">
                <a:latin typeface="楷体" panose="02010609060101010101" pitchFamily="49" charset="-122"/>
                <a:ea typeface="楷体" panose="02010609060101010101" pitchFamily="49" charset="-122"/>
              </a:rPr>
              <a:t>出租房、轮耕田、养殖虾、比赛车</a:t>
            </a:r>
          </a:p>
          <a:p>
            <a:pPr marL="0" indent="0">
              <a:buNone/>
            </a:pPr>
            <a:r>
              <a:rPr lang="zh-CN" altLang="en-US" sz="2400" dirty="0">
                <a:latin typeface="楷体" panose="02010609060101010101" pitchFamily="49" charset="-122"/>
                <a:ea typeface="楷体" panose="02010609060101010101" pitchFamily="49" charset="-122"/>
              </a:rPr>
              <a:t>  动宾</a:t>
            </a:r>
            <a:r>
              <a:rPr lang="en-US" altLang="zh-CN" sz="2400" dirty="0">
                <a:latin typeface="楷体" panose="02010609060101010101" pitchFamily="49" charset="-122"/>
                <a:ea typeface="楷体" panose="02010609060101010101" pitchFamily="49" charset="-122"/>
              </a:rPr>
              <a:t>[1+2] </a:t>
            </a:r>
            <a:r>
              <a:rPr lang="zh-CN" altLang="en-US" sz="2400" dirty="0">
                <a:latin typeface="楷体" panose="02010609060101010101" pitchFamily="49" charset="-122"/>
                <a:ea typeface="楷体" panose="02010609060101010101" pitchFamily="49" charset="-122"/>
              </a:rPr>
              <a:t>租房屋、耕农田、养对虾、赛单车</a:t>
            </a:r>
            <a:endParaRPr lang="en-US" altLang="zh-CN" sz="2400" dirty="0">
              <a:latin typeface="楷体" panose="02010609060101010101" pitchFamily="49" charset="-122"/>
              <a:ea typeface="楷体" panose="02010609060101010101" pitchFamily="49" charset="-122"/>
            </a:endParaRPr>
          </a:p>
          <a:p>
            <a:pPr marL="0" indent="0">
              <a:buNone/>
            </a:pPr>
            <a:endParaRPr lang="zh-CN" altLang="en-US" dirty="0">
              <a:latin typeface="宋体" panose="02010600030101010101" pitchFamily="2" charset="-122"/>
              <a:ea typeface="宋体" panose="02010600030101010101" pitchFamily="2" charset="-122"/>
            </a:endParaRPr>
          </a:p>
        </p:txBody>
      </p:sp>
      <p:graphicFrame>
        <p:nvGraphicFramePr>
          <p:cNvPr id="4" name="表格 4">
            <a:extLst>
              <a:ext uri="{FF2B5EF4-FFF2-40B4-BE49-F238E27FC236}">
                <a16:creationId xmlns:a16="http://schemas.microsoft.com/office/drawing/2014/main" id="{6A455F4B-2F54-29F7-B2D3-74EDC9DA97F7}"/>
              </a:ext>
            </a:extLst>
          </p:cNvPr>
          <p:cNvGraphicFramePr>
            <a:graphicFrameLocks noGrp="1"/>
          </p:cNvGraphicFramePr>
          <p:nvPr/>
        </p:nvGraphicFramePr>
        <p:xfrm>
          <a:off x="7435273" y="4322156"/>
          <a:ext cx="3657600" cy="1828800"/>
        </p:xfrm>
        <a:graphic>
          <a:graphicData uri="http://schemas.openxmlformats.org/drawingml/2006/table">
            <a:tbl>
              <a:tblPr firstRow="1" bandRow="1">
                <a:tableStyleId>{5C22544A-7EE6-4342-B048-85BDC9FD1C3A}</a:tableStyleId>
              </a:tblPr>
              <a:tblGrid>
                <a:gridCol w="1407929">
                  <a:extLst>
                    <a:ext uri="{9D8B030D-6E8A-4147-A177-3AD203B41FA5}">
                      <a16:colId xmlns:a16="http://schemas.microsoft.com/office/drawing/2014/main" val="2475260656"/>
                    </a:ext>
                  </a:extLst>
                </a:gridCol>
                <a:gridCol w="1148566">
                  <a:extLst>
                    <a:ext uri="{9D8B030D-6E8A-4147-A177-3AD203B41FA5}">
                      <a16:colId xmlns:a16="http://schemas.microsoft.com/office/drawing/2014/main" val="710953646"/>
                    </a:ext>
                  </a:extLst>
                </a:gridCol>
                <a:gridCol w="1101105">
                  <a:extLst>
                    <a:ext uri="{9D8B030D-6E8A-4147-A177-3AD203B41FA5}">
                      <a16:colId xmlns:a16="http://schemas.microsoft.com/office/drawing/2014/main" val="277190546"/>
                    </a:ext>
                  </a:extLst>
                </a:gridCol>
              </a:tblGrid>
              <a:tr h="434571">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出租汽车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租汽车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出租车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850126"/>
                  </a:ext>
                </a:extLst>
              </a:tr>
              <a:tr h="370840">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定中结构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760456"/>
                  </a:ext>
                </a:extLst>
              </a:tr>
              <a:tr h="370840">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动宾结构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3965154"/>
                  </a:ext>
                </a:extLst>
              </a:tr>
              <a:tr h="370840">
                <a:tc>
                  <a:txBody>
                    <a:bodyPr/>
                    <a:lstStyle/>
                    <a:p>
                      <a:pPr algn="ct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宋体" panose="02010600030101010101" pitchFamily="2" charset="-122"/>
                          <a:ea typeface="宋体" panose="02010600030101010101" pitchFamily="2" charset="-122"/>
                        </a:rPr>
                        <a:t>[1+2] </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宋体" panose="02010600030101010101" pitchFamily="2" charset="-122"/>
                          <a:ea typeface="宋体" panose="02010600030101010101" pitchFamily="2" charset="-122"/>
                        </a:rPr>
                        <a:t>[2+1] </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6416775"/>
                  </a:ext>
                </a:extLst>
              </a:tr>
            </a:tbl>
          </a:graphicData>
        </a:graphic>
      </p:graphicFrame>
    </p:spTree>
    <p:extLst>
      <p:ext uri="{BB962C8B-B14F-4D97-AF65-F5344CB8AC3E}">
        <p14:creationId xmlns:p14="http://schemas.microsoft.com/office/powerpoint/2010/main" val="120147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7322F-88CB-9C15-E5FB-F6FED3E0E25F}"/>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延伸阅读</a:t>
            </a:r>
          </a:p>
        </p:txBody>
      </p:sp>
      <p:sp>
        <p:nvSpPr>
          <p:cNvPr id="3" name="内容占位符 2">
            <a:extLst>
              <a:ext uri="{FF2B5EF4-FFF2-40B4-BE49-F238E27FC236}">
                <a16:creationId xmlns:a16="http://schemas.microsoft.com/office/drawing/2014/main" id="{3309537E-01EC-2101-429F-817F3442C86D}"/>
              </a:ext>
            </a:extLst>
          </p:cNvPr>
          <p:cNvSpPr>
            <a:spLocks noGrp="1"/>
          </p:cNvSpPr>
          <p:nvPr>
            <p:ph idx="1"/>
          </p:nvPr>
        </p:nvSpPr>
        <p:spPr>
          <a:xfrm>
            <a:off x="301841" y="1825625"/>
            <a:ext cx="11611991" cy="4667250"/>
          </a:xfrm>
        </p:spPr>
        <p:txBody>
          <a:bodyPr/>
          <a:lstStyle/>
          <a:p>
            <a:pPr marL="0" indent="0">
              <a:buNone/>
            </a:pPr>
            <a:r>
              <a:rPr lang="en-US" altLang="zh-CN" dirty="0">
                <a:latin typeface="宋体" panose="02010600030101010101" pitchFamily="2" charset="-122"/>
                <a:ea typeface="宋体" panose="02010600030101010101" pitchFamily="2" charset="-122"/>
              </a:rPr>
              <a:t>1.</a:t>
            </a:r>
            <a:r>
              <a:rPr lang="zh-CN" altLang="en-US" b="1" dirty="0">
                <a:solidFill>
                  <a:srgbClr val="FF0000"/>
                </a:solidFill>
                <a:latin typeface="宋体" panose="02010600030101010101" pitchFamily="2" charset="-122"/>
                <a:ea typeface="宋体" panose="02010600030101010101" pitchFamily="2" charset="-122"/>
              </a:rPr>
              <a:t> 彼得</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赖福吉</a:t>
            </a:r>
            <a:r>
              <a:rPr lang="en-US" altLang="zh-CN" b="1" dirty="0">
                <a:solidFill>
                  <a:srgbClr val="FF0000"/>
                </a:solidFill>
                <a:latin typeface="宋体" panose="02010600030101010101" pitchFamily="2" charset="-122"/>
                <a:ea typeface="宋体" panose="02010600030101010101" pitchFamily="2" charset="-122"/>
              </a:rPr>
              <a:t> </a:t>
            </a:r>
            <a:r>
              <a:rPr lang="zh-CN" altLang="en-US" b="1" dirty="0">
                <a:solidFill>
                  <a:srgbClr val="FF0000"/>
                </a:solidFill>
                <a:latin typeface="宋体" panose="02010600030101010101" pitchFamily="2" charset="-122"/>
                <a:ea typeface="宋体" panose="02010600030101010101" pitchFamily="2" charset="-122"/>
              </a:rPr>
              <a:t>凯斯</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约翰逊，语音学教程（第七版）：北京大学出版社，</a:t>
            </a:r>
            <a:r>
              <a:rPr lang="en-US" altLang="zh-CN" b="1" dirty="0">
                <a:solidFill>
                  <a:srgbClr val="FF0000"/>
                </a:solidFill>
                <a:latin typeface="宋体" panose="02010600030101010101" pitchFamily="2" charset="-122"/>
                <a:ea typeface="宋体" panose="02010600030101010101" pitchFamily="2" charset="-122"/>
              </a:rPr>
              <a:t>2018</a:t>
            </a:r>
            <a:r>
              <a:rPr lang="zh-CN" altLang="en-US" b="1" dirty="0">
                <a:solidFill>
                  <a:srgbClr val="FF0000"/>
                </a:solidFill>
                <a:latin typeface="宋体" panose="02010600030101010101" pitchFamily="2" charset="-122"/>
                <a:ea typeface="宋体" panose="02010600030101010101" pitchFamily="2" charset="-122"/>
              </a:rPr>
              <a:t>。</a:t>
            </a:r>
            <a:endParaRPr lang="en-US" altLang="zh-CN" b="1" dirty="0">
              <a:solidFill>
                <a:srgbClr val="FF0000"/>
              </a:solidFill>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朱晓农，语音学：商务印书馆，</a:t>
            </a:r>
            <a:r>
              <a:rPr lang="en-US" altLang="zh-CN" dirty="0">
                <a:latin typeface="宋体" panose="02010600030101010101" pitchFamily="2" charset="-122"/>
                <a:ea typeface="宋体" panose="02010600030101010101" pitchFamily="2" charset="-122"/>
              </a:rPr>
              <a:t>2010</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3.</a:t>
            </a:r>
            <a:r>
              <a:rPr lang="zh-CN" altLang="en-US" b="1" dirty="0">
                <a:solidFill>
                  <a:srgbClr val="FF0000"/>
                </a:solidFill>
                <a:latin typeface="宋体" panose="02010600030101010101" pitchFamily="2" charset="-122"/>
                <a:ea typeface="宋体" panose="02010600030101010101" pitchFamily="2" charset="-122"/>
              </a:rPr>
              <a:t>彼得</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赖福吉 伊恩</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麦迪森，世界语音：商务印书馆，</a:t>
            </a:r>
            <a:r>
              <a:rPr lang="en-US" altLang="zh-CN" b="1" dirty="0">
                <a:solidFill>
                  <a:srgbClr val="FF0000"/>
                </a:solidFill>
                <a:latin typeface="宋体" panose="02010600030101010101" pitchFamily="2" charset="-122"/>
                <a:ea typeface="宋体" panose="02010600030101010101" pitchFamily="2" charset="-122"/>
              </a:rPr>
              <a:t>2021</a:t>
            </a:r>
            <a:r>
              <a:rPr lang="zh-CN" altLang="en-US" b="1" dirty="0">
                <a:solidFill>
                  <a:srgbClr val="FF0000"/>
                </a:solidFill>
                <a:latin typeface="宋体" panose="02010600030101010101" pitchFamily="2" charset="-122"/>
                <a:ea typeface="宋体" panose="02010600030101010101" pitchFamily="2" charset="-122"/>
              </a:rPr>
              <a:t>。</a:t>
            </a:r>
            <a:endParaRPr lang="en-US" altLang="zh-CN" b="1" dirty="0">
              <a:solidFill>
                <a:srgbClr val="FF0000"/>
              </a:solidFill>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大卫</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奥登，音系学导论：外语教学与研究出版社，</a:t>
            </a:r>
            <a:r>
              <a:rPr lang="en-US" altLang="zh-CN" dirty="0">
                <a:latin typeface="宋体" panose="02010600030101010101" pitchFamily="2" charset="-122"/>
                <a:ea typeface="宋体" panose="02010600030101010101" pitchFamily="2" charset="-122"/>
              </a:rPr>
              <a:t>2008</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en-US" altLang="zh-CN">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王洪君，汉语非线性音系学（增订版）：北京大学出版社，</a:t>
            </a:r>
            <a:r>
              <a:rPr lang="en-US" altLang="zh-CN" dirty="0">
                <a:latin typeface="宋体" panose="02010600030101010101" pitchFamily="2" charset="-122"/>
                <a:ea typeface="宋体" panose="02010600030101010101" pitchFamily="2" charset="-122"/>
              </a:rPr>
              <a:t>2008</a:t>
            </a:r>
            <a:r>
              <a:rPr lang="zh-CN" altLang="en-US"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415537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
          <p:cNvSpPr>
            <a:spLocks noGrp="1"/>
          </p:cNvSpPr>
          <p:nvPr>
            <p:ph idx="1"/>
          </p:nvPr>
        </p:nvSpPr>
        <p:spPr>
          <a:xfrm>
            <a:off x="871220" y="1228725"/>
            <a:ext cx="10450195" cy="5034915"/>
          </a:xfrm>
        </p:spPr>
        <p:txBody>
          <a:bodyPr vert="horz" wrap="square" lIns="91440" tIns="45720" rIns="91440" bIns="45720" anchor="t">
            <a:normAutofit fontScale="90000"/>
          </a:bodyPr>
          <a:lstStyle/>
          <a:p>
            <a:pPr fontAlgn="auto">
              <a:lnSpc>
                <a:spcPct val="100000"/>
              </a:lnSpc>
            </a:pPr>
            <a:r>
              <a:rPr lang="zh-CN" altLang="en-US" dirty="0"/>
              <a:t>一般人自然而然感觉到的自己语言里最小的语音单位是音节。</a:t>
            </a:r>
            <a:endParaRPr lang="en-US" altLang="zh-CN" dirty="0"/>
          </a:p>
          <a:p>
            <a:pPr marL="0" indent="0" fontAlgn="auto">
              <a:lnSpc>
                <a:spcPct val="100000"/>
              </a:lnSpc>
              <a:buNone/>
            </a:pPr>
            <a:r>
              <a:rPr lang="zh-CN" altLang="en-US" dirty="0"/>
              <a:t>          </a:t>
            </a:r>
            <a:r>
              <a:rPr lang="zh-CN" altLang="en-US" dirty="0">
                <a:solidFill>
                  <a:srgbClr val="C00000"/>
                </a:solidFill>
              </a:rPr>
              <a:t>社会     </a:t>
            </a:r>
            <a:r>
              <a:rPr lang="en-US" altLang="zh-CN" dirty="0">
                <a:solidFill>
                  <a:srgbClr val="C00000"/>
                </a:solidFill>
              </a:rPr>
              <a:t>she  hui</a:t>
            </a:r>
            <a:endParaRPr lang="zh-CN" altLang="en-US" dirty="0"/>
          </a:p>
          <a:p>
            <a:pPr fontAlgn="auto">
              <a:lnSpc>
                <a:spcPct val="100000"/>
              </a:lnSpc>
            </a:pPr>
            <a:r>
              <a:rPr lang="zh-CN" altLang="en-US" dirty="0"/>
              <a:t>但音节不是线性音流里的最小单位。</a:t>
            </a:r>
            <a:endParaRPr lang="en-US" altLang="zh-CN" dirty="0"/>
          </a:p>
          <a:p>
            <a:pPr marL="0" indent="0" fontAlgn="auto">
              <a:lnSpc>
                <a:spcPct val="100000"/>
              </a:lnSpc>
              <a:buNone/>
            </a:pPr>
            <a:r>
              <a:rPr lang="zh-CN" altLang="en-US" dirty="0"/>
              <a:t>           </a:t>
            </a:r>
            <a:r>
              <a:rPr lang="zh-CN" altLang="en-US" dirty="0">
                <a:solidFill>
                  <a:srgbClr val="C00000"/>
                </a:solidFill>
              </a:rPr>
              <a:t>大  </a:t>
            </a:r>
            <a:r>
              <a:rPr lang="en-US" altLang="zh-CN" dirty="0">
                <a:solidFill>
                  <a:srgbClr val="C00000"/>
                </a:solidFill>
              </a:rPr>
              <a:t>da          </a:t>
            </a:r>
            <a:r>
              <a:rPr lang="zh-CN" altLang="en-US" dirty="0">
                <a:solidFill>
                  <a:srgbClr val="C00000"/>
                </a:solidFill>
              </a:rPr>
              <a:t>杜  </a:t>
            </a:r>
            <a:r>
              <a:rPr lang="en-US" altLang="zh-CN" dirty="0">
                <a:solidFill>
                  <a:srgbClr val="C00000"/>
                </a:solidFill>
              </a:rPr>
              <a:t>du</a:t>
            </a:r>
            <a:endParaRPr lang="zh-CN" altLang="en-US" dirty="0">
              <a:solidFill>
                <a:srgbClr val="C00000"/>
              </a:solidFill>
            </a:endParaRPr>
          </a:p>
          <a:p>
            <a:pPr fontAlgn="auto">
              <a:lnSpc>
                <a:spcPct val="100000"/>
              </a:lnSpc>
            </a:pPr>
            <a:r>
              <a:rPr lang="zh-CN" altLang="en-US" dirty="0"/>
              <a:t>开头都是   </a:t>
            </a:r>
            <a:r>
              <a:rPr lang="en-US" altLang="zh-CN" dirty="0"/>
              <a:t>d </a:t>
            </a:r>
            <a:r>
              <a:rPr lang="zh-CN" altLang="en-US" dirty="0"/>
              <a:t>，后面音不同，一个是</a:t>
            </a:r>
            <a:r>
              <a:rPr lang="en-US" altLang="zh-CN" dirty="0"/>
              <a:t>a</a:t>
            </a:r>
            <a:r>
              <a:rPr lang="zh-CN" altLang="en-US" dirty="0"/>
              <a:t>，一个是</a:t>
            </a:r>
            <a:r>
              <a:rPr lang="en-US" altLang="zh-CN" dirty="0"/>
              <a:t>u</a:t>
            </a:r>
            <a:endParaRPr lang="zh-CN" altLang="en-US" dirty="0"/>
          </a:p>
          <a:p>
            <a:pPr marL="0" indent="0" fontAlgn="auto">
              <a:lnSpc>
                <a:spcPct val="100000"/>
              </a:lnSpc>
              <a:buNone/>
            </a:pPr>
            <a:r>
              <a:rPr lang="zh-CN" altLang="en-US" dirty="0"/>
              <a:t>           </a:t>
            </a:r>
            <a:r>
              <a:rPr lang="zh-CN" altLang="en-US" dirty="0">
                <a:solidFill>
                  <a:srgbClr val="C00000"/>
                </a:solidFill>
              </a:rPr>
              <a:t>堵 </a:t>
            </a:r>
            <a:r>
              <a:rPr lang="en-US" altLang="zh-CN" dirty="0">
                <a:solidFill>
                  <a:srgbClr val="C00000"/>
                </a:solidFill>
              </a:rPr>
              <a:t>du           </a:t>
            </a:r>
            <a:r>
              <a:rPr lang="zh-CN" altLang="en-US" dirty="0">
                <a:solidFill>
                  <a:srgbClr val="C00000"/>
                </a:solidFill>
              </a:rPr>
              <a:t>虎 </a:t>
            </a:r>
            <a:r>
              <a:rPr lang="en-US" altLang="zh-CN" dirty="0">
                <a:solidFill>
                  <a:srgbClr val="C00000"/>
                </a:solidFill>
              </a:rPr>
              <a:t>hu</a:t>
            </a:r>
            <a:endParaRPr lang="en-US" altLang="zh-CN" dirty="0"/>
          </a:p>
          <a:p>
            <a:pPr fontAlgn="auto">
              <a:lnSpc>
                <a:spcPct val="100000"/>
              </a:lnSpc>
            </a:pPr>
            <a:r>
              <a:rPr lang="zh-CN" altLang="en-US" dirty="0"/>
              <a:t>后面音都是</a:t>
            </a:r>
            <a:r>
              <a:rPr lang="en-US" altLang="zh-CN" dirty="0"/>
              <a:t>u</a:t>
            </a:r>
            <a:r>
              <a:rPr lang="zh-CN" altLang="en-US" dirty="0"/>
              <a:t>，开头不同，一个是</a:t>
            </a:r>
            <a:r>
              <a:rPr lang="en-US" altLang="zh-CN" dirty="0"/>
              <a:t>d</a:t>
            </a:r>
            <a:r>
              <a:rPr lang="zh-CN" altLang="en-US" dirty="0"/>
              <a:t>，一个是</a:t>
            </a:r>
            <a:r>
              <a:rPr lang="en-US" altLang="zh-CN" dirty="0"/>
              <a:t>h</a:t>
            </a:r>
            <a:endParaRPr lang="zh-CN" altLang="en-US" dirty="0"/>
          </a:p>
          <a:p>
            <a:pPr fontAlgn="auto">
              <a:lnSpc>
                <a:spcPct val="100000"/>
              </a:lnSpc>
            </a:pPr>
            <a:r>
              <a:rPr lang="en-US" altLang="zh-CN" dirty="0">
                <a:solidFill>
                  <a:srgbClr val="C00000"/>
                </a:solidFill>
              </a:rPr>
              <a:t>d</a:t>
            </a:r>
            <a:r>
              <a:rPr lang="zh-CN" altLang="en-US" dirty="0">
                <a:solidFill>
                  <a:srgbClr val="C00000"/>
                </a:solidFill>
              </a:rPr>
              <a:t>、</a:t>
            </a:r>
            <a:r>
              <a:rPr lang="en-US" altLang="zh-CN" dirty="0">
                <a:solidFill>
                  <a:srgbClr val="C00000"/>
                </a:solidFill>
              </a:rPr>
              <a:t>h</a:t>
            </a:r>
            <a:r>
              <a:rPr lang="zh-CN" altLang="en-US" dirty="0">
                <a:solidFill>
                  <a:srgbClr val="C00000"/>
                </a:solidFill>
              </a:rPr>
              <a:t>、</a:t>
            </a:r>
            <a:r>
              <a:rPr lang="en-US" altLang="zh-CN" dirty="0">
                <a:solidFill>
                  <a:srgbClr val="C00000"/>
                </a:solidFill>
              </a:rPr>
              <a:t>a</a:t>
            </a:r>
            <a:r>
              <a:rPr lang="zh-CN" altLang="en-US" dirty="0">
                <a:solidFill>
                  <a:srgbClr val="C00000"/>
                </a:solidFill>
              </a:rPr>
              <a:t>、</a:t>
            </a:r>
            <a:r>
              <a:rPr lang="en-US" altLang="zh-CN" dirty="0">
                <a:solidFill>
                  <a:srgbClr val="C00000"/>
                </a:solidFill>
              </a:rPr>
              <a:t>u</a:t>
            </a:r>
            <a:r>
              <a:rPr lang="zh-CN" altLang="en-US" dirty="0">
                <a:solidFill>
                  <a:srgbClr val="C00000"/>
                </a:solidFill>
              </a:rPr>
              <a:t>不能再分，是语音最小的线性单位。</a:t>
            </a:r>
            <a:r>
              <a:rPr lang="zh-CN" altLang="en-US" dirty="0"/>
              <a:t>以语音的自然属性和人类语音共性为研究对象的语音学，把它们叫“音素”。以语音的社会属性和语音在具体语言中的作用为研究对象的音系学，把它们叫“音位”。</a:t>
            </a:r>
            <a:endParaRPr lang="en-US" altLang="zh-CN" dirty="0"/>
          </a:p>
        </p:txBody>
      </p:sp>
      <p:sp>
        <p:nvSpPr>
          <p:cNvPr id="12291" name="标题 2"/>
          <p:cNvSpPr>
            <a:spLocks noGrp="1"/>
          </p:cNvSpPr>
          <p:nvPr>
            <p:ph type="title"/>
          </p:nvPr>
        </p:nvSpPr>
        <p:spPr/>
        <p:txBody>
          <a:bodyPr vert="horz" wrap="square" lIns="91440" tIns="45720" rIns="91440" bIns="45720" anchor="ctr"/>
          <a:lstStyle/>
          <a:p>
            <a:pPr eaLnBrk="1" hangingPunct="1"/>
            <a:r>
              <a:rPr lang="en-US" altLang="zh-CN" sz="3700" dirty="0"/>
              <a:t>1.2 </a:t>
            </a:r>
            <a:r>
              <a:rPr lang="zh-CN" altLang="en-US" sz="3700" dirty="0"/>
              <a:t>语音和音系的最小线性单位：音素和音位</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BEBA8EAE-BF5A-486C-A8C5-ECC9F3942E4B}">
                <a14:imgProps xmlns:a14="http://schemas.microsoft.com/office/drawing/2010/main">
                  <a14:imgLayer r:embed="rId3">
                    <a14:imgEffect>
                      <a14:backgroundRemoval t="0" b="89988" l="6272" r="94213"/>
                    </a14:imgEffect>
                  </a14:imgLayer>
                </a14:imgProps>
              </a:ext>
              <a:ext uri="{28A0092B-C50C-407E-A947-70E740481C1C}">
                <a14:useLocalDpi xmlns:a14="http://schemas.microsoft.com/office/drawing/2010/main" val="0"/>
              </a:ext>
            </a:extLst>
          </a:blip>
          <a:stretch>
            <a:fillRect/>
          </a:stretch>
        </p:blipFill>
        <p:spPr>
          <a:xfrm rot="16200000">
            <a:off x="-1102139" y="1347303"/>
            <a:ext cx="6612836" cy="4408558"/>
          </a:xfrm>
          <a:prstGeom prst="rect">
            <a:avLst/>
          </a:prstGeom>
        </p:spPr>
      </p:pic>
      <p:sp>
        <p:nvSpPr>
          <p:cNvPr id="4" name="文本框 3"/>
          <p:cNvSpPr txBox="1"/>
          <p:nvPr/>
        </p:nvSpPr>
        <p:spPr>
          <a:xfrm>
            <a:off x="3788410" y="2597785"/>
            <a:ext cx="5846445" cy="922020"/>
          </a:xfrm>
          <a:prstGeom prst="rect">
            <a:avLst/>
          </a:prstGeom>
          <a:noFill/>
        </p:spPr>
        <p:txBody>
          <a:bodyPr wrap="square" rtlCol="0">
            <a:spAutoFit/>
          </a:bodyPr>
          <a:lstStyle/>
          <a:p>
            <a:r>
              <a:rPr lang="zh-CN" altLang="en-US" sz="5400" dirty="0">
                <a:latin typeface="文悦古典明朝体 (非商业使用) W5" pitchFamily="50" charset="-122"/>
                <a:ea typeface="文悦古典明朝体 (非商业使用) W5" pitchFamily="50" charset="-122"/>
              </a:rPr>
              <a:t>谢谢大家！</a:t>
            </a:r>
          </a:p>
        </p:txBody>
      </p:sp>
      <p:sp>
        <p:nvSpPr>
          <p:cNvPr id="5" name="矩形 23"/>
          <p:cNvSpPr>
            <a:spLocks noChangeArrowheads="1"/>
          </p:cNvSpPr>
          <p:nvPr/>
        </p:nvSpPr>
        <p:spPr bwMode="auto">
          <a:xfrm>
            <a:off x="3929751" y="3370261"/>
            <a:ext cx="5964321" cy="829945"/>
          </a:xfrm>
          <a:prstGeom prst="rect">
            <a:avLst/>
          </a:prstGeom>
          <a:noFill/>
          <a:ln>
            <a:noFill/>
          </a:ln>
        </p:spPr>
        <p:txBody>
          <a:bodyPr wrap="square">
            <a:spAutoFit/>
          </a:bodyPr>
          <a:lstStyle/>
          <a:p>
            <a:pPr>
              <a:lnSpc>
                <a:spcPct val="200000"/>
              </a:lnSpc>
            </a:pPr>
            <a:r>
              <a:rPr lang="en-US" altLang="zh-CN" sz="2400" dirty="0">
                <a:latin typeface="楷体" panose="02010609060101010101" pitchFamily="49" charset="-122"/>
                <a:ea typeface="楷体" panose="02010609060101010101" pitchFamily="49" charset="-122"/>
              </a:rPr>
              <a:t>Thank you</a:t>
            </a:r>
            <a:r>
              <a:rPr lang="zh-CN" altLang="en-US" sz="2400" dirty="0">
                <a:latin typeface="楷体" panose="02010609060101010101" pitchFamily="49" charset="-122"/>
                <a:ea typeface="楷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750"/>
                                        <p:tgtEl>
                                          <p:spTgt spid="4"/>
                                        </p:tgtEl>
                                      </p:cBhvr>
                                    </p:animEffect>
                                  </p:childTnLst>
                                </p:cTn>
                              </p:par>
                            </p:childTnLst>
                          </p:cTn>
                        </p:par>
                        <p:par>
                          <p:cTn id="8" fill="hold">
                            <p:stCondLst>
                              <p:cond delay="1049"/>
                            </p:stCondLst>
                            <p:childTnLst>
                              <p:par>
                                <p:cTn id="9" presetID="16" presetClass="entr" presetSubtype="21"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矩形 2"/>
          <p:cNvSpPr/>
          <p:nvPr/>
        </p:nvSpPr>
        <p:spPr>
          <a:xfrm>
            <a:off x="1092200" y="1790700"/>
            <a:ext cx="9436100" cy="3416320"/>
          </a:xfrm>
          <a:prstGeom prst="rect">
            <a:avLst/>
          </a:prstGeom>
        </p:spPr>
        <p:txBody>
          <a:bodyPr wrap="square">
            <a:spAutoFit/>
          </a:bodyPr>
          <a:lstStyle/>
          <a:p>
            <a:r>
              <a:rPr lang="zh-CN" altLang="en-US" sz="2400" dirty="0">
                <a:solidFill>
                  <a:srgbClr val="FF0000"/>
                </a:solidFill>
              </a:rPr>
              <a:t>根据一个语言交际所需的必须区别而确定的语音小单元，叫做“音位”。</a:t>
            </a:r>
            <a:endParaRPr lang="en-US" altLang="zh-CN" sz="2400" dirty="0">
              <a:solidFill>
                <a:srgbClr val="FF0000"/>
              </a:solidFill>
            </a:endParaRPr>
          </a:p>
          <a:p>
            <a:endParaRPr lang="zh-CN" altLang="en-US" sz="2400" dirty="0"/>
          </a:p>
          <a:p>
            <a:r>
              <a:rPr lang="zh-CN" altLang="en-US" sz="2400" dirty="0"/>
              <a:t>语言学家研究了好多种语言的音之后，经多次修改，目前国际语音学会把语音区分归纳为</a:t>
            </a:r>
            <a:r>
              <a:rPr lang="en-US" altLang="zh-CN" sz="2400" dirty="0"/>
              <a:t>120</a:t>
            </a:r>
            <a:r>
              <a:rPr lang="zh-CN" altLang="en-US" sz="2400" dirty="0"/>
              <a:t>多个基本小单元和</a:t>
            </a:r>
            <a:r>
              <a:rPr lang="en-US" altLang="zh-CN" sz="2400" dirty="0"/>
              <a:t>30</a:t>
            </a:r>
            <a:r>
              <a:rPr lang="zh-CN" altLang="en-US" sz="2400" dirty="0"/>
              <a:t>多个附加特征，这些语音单元和特征足以将所有人类语言必须要表达的语音对立都表示出来。根据这样的目的找出的语音小单元，叫做“音素”。</a:t>
            </a:r>
            <a:endParaRPr lang="en-US" altLang="zh-CN" sz="2400" dirty="0"/>
          </a:p>
          <a:p>
            <a:endParaRPr lang="en-US" altLang="zh-CN" sz="2400" dirty="0"/>
          </a:p>
          <a:p>
            <a:r>
              <a:rPr lang="zh-CN" altLang="en-US" sz="2400" dirty="0">
                <a:solidFill>
                  <a:srgbClr val="FF0000"/>
                </a:solidFill>
              </a:rPr>
              <a:t>音素是人类语言最小的线性的语音单位。</a:t>
            </a:r>
          </a:p>
        </p:txBody>
      </p:sp>
    </p:spTree>
    <p:extLst>
      <p:ext uri="{BB962C8B-B14F-4D97-AF65-F5344CB8AC3E}">
        <p14:creationId xmlns:p14="http://schemas.microsoft.com/office/powerpoint/2010/main" val="3075255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p:cNvSpPr>
          <p:nvPr>
            <p:ph idx="1"/>
          </p:nvPr>
        </p:nvSpPr>
        <p:spPr>
          <a:xfrm>
            <a:off x="488315" y="419735"/>
            <a:ext cx="11010900" cy="6177915"/>
          </a:xfrm>
        </p:spPr>
        <p:txBody>
          <a:bodyPr vert="horz" wrap="square" lIns="91440" tIns="45720" rIns="91440" bIns="45720" anchor="t"/>
          <a:lstStyle/>
          <a:p>
            <a:pPr eaLnBrk="1" hangingPunct="1">
              <a:lnSpc>
                <a:spcPct val="90000"/>
              </a:lnSpc>
              <a:buNone/>
            </a:pPr>
            <a:r>
              <a:rPr lang="en-US" altLang="zh-CN" sz="4000" dirty="0">
                <a:latin typeface="宋体" panose="02010600030101010101" pitchFamily="2" charset="-122"/>
                <a:sym typeface="宋体" panose="02010600030101010101" pitchFamily="2" charset="-122"/>
              </a:rPr>
              <a:t>1.3 </a:t>
            </a:r>
            <a:r>
              <a:rPr lang="zh-CN" altLang="en-US" sz="4000" dirty="0">
                <a:latin typeface="宋体" panose="02010600030101010101" pitchFamily="2" charset="-122"/>
                <a:sym typeface="宋体" panose="02010600030101010101" pitchFamily="2" charset="-122"/>
              </a:rPr>
              <a:t>音标</a:t>
            </a:r>
            <a:endParaRPr lang="zh-CN" altLang="en-US" dirty="0">
              <a:latin typeface="宋体" panose="02010600030101010101" pitchFamily="2" charset="-122"/>
              <a:sym typeface="宋体" panose="02010600030101010101" pitchFamily="2" charset="-122"/>
            </a:endParaRPr>
          </a:p>
          <a:p>
            <a:pPr eaLnBrk="1" hangingPunct="1">
              <a:lnSpc>
                <a:spcPct val="90000"/>
              </a:lnSpc>
              <a:buFont typeface="Wingdings" panose="05000000000000000000" pitchFamily="2" charset="2"/>
              <a:buNone/>
            </a:pPr>
            <a:r>
              <a:rPr lang="zh-CN" altLang="en-US" dirty="0">
                <a:latin typeface="华文彩云" panose="02010800040101010101" pitchFamily="2" charset="-122"/>
                <a:ea typeface="华文彩云" panose="02010800040101010101" pitchFamily="2" charset="-122"/>
                <a:sym typeface="华文彩云" panose="02010800040101010101" pitchFamily="2" charset="-122"/>
              </a:rPr>
              <a:t>          </a:t>
            </a:r>
            <a:r>
              <a:rPr lang="zh-CN" altLang="en-US" dirty="0">
                <a:latin typeface="宋体" panose="02010600030101010101" pitchFamily="2" charset="-122"/>
                <a:sym typeface="宋体" panose="02010600030101010101" pitchFamily="2" charset="-122"/>
              </a:rPr>
              <a:t>为了准确地把语音记录下来,便于分析研究,必须有一套标写音素的符号.这种用来</a:t>
            </a:r>
            <a:r>
              <a:rPr lang="zh-CN" altLang="en-US" dirty="0">
                <a:solidFill>
                  <a:srgbClr val="FF0000"/>
                </a:solidFill>
                <a:latin typeface="宋体" panose="02010600030101010101" pitchFamily="2" charset="-122"/>
                <a:sym typeface="宋体" panose="02010600030101010101" pitchFamily="2" charset="-122"/>
              </a:rPr>
              <a:t>记录音素的标写符号叫音标</a:t>
            </a:r>
            <a:r>
              <a:rPr lang="zh-CN" altLang="en-US" dirty="0">
                <a:latin typeface="宋体" panose="02010600030101010101" pitchFamily="2" charset="-122"/>
                <a:sym typeface="宋体" panose="02010600030101010101" pitchFamily="2" charset="-122"/>
              </a:rPr>
              <a:t>。</a:t>
            </a:r>
          </a:p>
          <a:p>
            <a:pPr eaLnBrk="1" hangingPunct="1">
              <a:lnSpc>
                <a:spcPct val="90000"/>
              </a:lnSpc>
              <a:buFont typeface="Wingdings" panose="05000000000000000000" pitchFamily="2" charset="2"/>
              <a:buNone/>
            </a:pPr>
            <a:r>
              <a:rPr lang="zh-CN" altLang="en-US" dirty="0">
                <a:latin typeface="宋体" panose="02010600030101010101" pitchFamily="2" charset="-122"/>
                <a:sym typeface="宋体" panose="02010600030101010101" pitchFamily="2" charset="-122"/>
              </a:rPr>
              <a:t> 国际音标</a:t>
            </a:r>
          </a:p>
          <a:p>
            <a:pPr eaLnBrk="1" hangingPunct="1">
              <a:lnSpc>
                <a:spcPct val="90000"/>
              </a:lnSpc>
              <a:buFont typeface="Wingdings" panose="05000000000000000000" pitchFamily="2" charset="2"/>
              <a:buNone/>
            </a:pPr>
            <a:r>
              <a:rPr lang="zh-CN" altLang="en-US" dirty="0">
                <a:latin typeface="宋体" panose="02010600030101010101" pitchFamily="2" charset="-122"/>
                <a:sym typeface="宋体" panose="02010600030101010101" pitchFamily="2" charset="-122"/>
              </a:rPr>
              <a:t>    “国际音标”（</a:t>
            </a:r>
            <a:r>
              <a:rPr lang="en-US" altLang="zh-CN" dirty="0">
                <a:latin typeface="宋体" panose="02010600030101010101" pitchFamily="2" charset="-122"/>
                <a:sym typeface="宋体" panose="02010600030101010101" pitchFamily="2" charset="-122"/>
              </a:rPr>
              <a:t>IPA</a:t>
            </a:r>
            <a:r>
              <a:rPr lang="zh-CN" altLang="en-US" dirty="0">
                <a:latin typeface="宋体" panose="02010600030101010101" pitchFamily="2" charset="-122"/>
                <a:sym typeface="宋体" panose="02010600030101010101" pitchFamily="2" charset="-122"/>
              </a:rPr>
              <a:t>）,由丹麦语言学家叶斯伯森提议，1888年由国际语音协会（</a:t>
            </a:r>
            <a:r>
              <a:rPr lang="en-US" altLang="zh-CN" dirty="0">
                <a:latin typeface="宋体" panose="02010600030101010101" pitchFamily="2" charset="-122"/>
                <a:sym typeface="宋体" panose="02010600030101010101" pitchFamily="2" charset="-122"/>
              </a:rPr>
              <a:t>IPA</a:t>
            </a:r>
            <a:r>
              <a:rPr lang="zh-CN" altLang="en-US" dirty="0">
                <a:latin typeface="宋体" panose="02010600030101010101" pitchFamily="2" charset="-122"/>
                <a:sym typeface="宋体" panose="02010600030101010101" pitchFamily="2" charset="-122"/>
              </a:rPr>
              <a:t>）制订发表，并经多次修订。</a:t>
            </a:r>
          </a:p>
          <a:p>
            <a:pPr eaLnBrk="1" hangingPunct="1">
              <a:lnSpc>
                <a:spcPct val="90000"/>
              </a:lnSpc>
              <a:buFont typeface="Wingdings" panose="05000000000000000000" pitchFamily="2" charset="2"/>
              <a:buNone/>
            </a:pPr>
            <a:r>
              <a:rPr lang="zh-CN" altLang="en-US" dirty="0">
                <a:latin typeface="宋体" panose="02010600030101010101" pitchFamily="2" charset="-122"/>
                <a:sym typeface="宋体" panose="02010600030101010101" pitchFamily="2" charset="-122"/>
              </a:rPr>
              <a:t>    制定原则：“一个音素只用一个音标表示，一个音标只表示一个音素”音素与标写符号一一对应。</a:t>
            </a:r>
            <a:endParaRPr lang="en-US" altLang="zh-CN" dirty="0">
              <a:latin typeface="宋体" panose="02010600030101010101" pitchFamily="2" charset="-122"/>
              <a:sym typeface="宋体" panose="02010600030101010101" pitchFamily="2" charset="-122"/>
            </a:endParaRPr>
          </a:p>
          <a:p>
            <a:pPr eaLnBrk="1" hangingPunct="1">
              <a:lnSpc>
                <a:spcPct val="90000"/>
              </a:lnSpc>
              <a:buFont typeface="Wingdings" panose="05000000000000000000" pitchFamily="2" charset="2"/>
              <a:buNone/>
            </a:pPr>
            <a:endParaRPr lang="zh-CN" altLang="en-US" dirty="0">
              <a:latin typeface="宋体" panose="02010600030101010101" pitchFamily="2" charset="-122"/>
              <a:sym typeface="宋体" panose="02010600030101010101" pitchFamily="2" charset="-122"/>
            </a:endParaRPr>
          </a:p>
          <a:p>
            <a:pPr eaLnBrk="1" hangingPunct="1">
              <a:lnSpc>
                <a:spcPct val="90000"/>
              </a:lnSpc>
              <a:buFont typeface="Wingdings" panose="05000000000000000000" pitchFamily="2" charset="2"/>
              <a:buNone/>
            </a:pPr>
            <a:r>
              <a:rPr lang="zh-CN" altLang="en-US" dirty="0">
                <a:latin typeface="宋体" panose="02010600030101010101" pitchFamily="2" charset="-122"/>
                <a:sym typeface="宋体" panose="02010600030101010101" pitchFamily="2" charset="-122"/>
              </a:rPr>
              <a:t>     国际音标不是针对某一种语言，而是根据人类的发音能力设计的，适用于各国语言和各地方言。例如：汉语“爸</a:t>
            </a:r>
            <a:r>
              <a:rPr lang="en-US" altLang="zh-CN" dirty="0" err="1">
                <a:latin typeface="宋体" panose="02010600030101010101" pitchFamily="2" charset="-122"/>
                <a:sym typeface="宋体" panose="02010600030101010101" pitchFamily="2" charset="-122"/>
              </a:rPr>
              <a:t>bà</a:t>
            </a:r>
            <a:r>
              <a:rPr lang="zh-CN" altLang="en-US" dirty="0">
                <a:latin typeface="宋体" panose="02010600030101010101" pitchFamily="2" charset="-122"/>
                <a:sym typeface="宋体" panose="02010600030101010101" pitchFamily="2" charset="-122"/>
              </a:rPr>
              <a:t>”</a:t>
            </a:r>
            <a:r>
              <a:rPr lang="en-US" altLang="zh-CN" dirty="0">
                <a:latin typeface="宋体" panose="02010600030101010101" pitchFamily="2" charset="-122"/>
                <a:sym typeface="宋体" panose="02010600030101010101" pitchFamily="2" charset="-122"/>
              </a:rPr>
              <a:t>[</a:t>
            </a:r>
            <a:r>
              <a:rPr lang="en-US" altLang="zh-CN" dirty="0">
                <a:latin typeface="IPAPANNEW" panose="02000500070000020004" pitchFamily="2" charset="0"/>
                <a:ea typeface="IPAPANNEW" panose="02000500070000020004" pitchFamily="2" charset="0"/>
                <a:sym typeface="宋体" panose="02010600030101010101" pitchFamily="2" charset="-122"/>
              </a:rPr>
              <a:t>p</a:t>
            </a:r>
            <a:r>
              <a:rPr lang="en-US" altLang="zh-CN" dirty="0">
                <a:latin typeface="宋体" panose="02010600030101010101" pitchFamily="2" charset="-122"/>
                <a:sym typeface="宋体" panose="02010600030101010101" pitchFamily="2" charset="-122"/>
              </a:rPr>
              <a:t>]  </a:t>
            </a:r>
            <a:r>
              <a:rPr lang="zh-CN" altLang="en-US" dirty="0">
                <a:latin typeface="宋体" panose="02010600030101010101" pitchFamily="2" charset="-122"/>
                <a:sym typeface="宋体" panose="02010600030101010101" pitchFamily="2" charset="-122"/>
              </a:rPr>
              <a:t>英语</a:t>
            </a:r>
            <a:r>
              <a:rPr lang="en-US" altLang="zh-CN" dirty="0">
                <a:latin typeface="宋体" panose="02010600030101010101" pitchFamily="2" charset="-122"/>
                <a:sym typeface="宋体" panose="02010600030101010101" pitchFamily="2" charset="-122"/>
              </a:rPr>
              <a:t>boy[</a:t>
            </a:r>
            <a:r>
              <a:rPr lang="en-US" altLang="zh-CN" dirty="0">
                <a:latin typeface="IPAPANNEW" panose="02000500070000020004" pitchFamily="2" charset="0"/>
                <a:ea typeface="IPAPANNEW" panose="02000500070000020004" pitchFamily="2" charset="0"/>
                <a:sym typeface="宋体" panose="02010600030101010101" pitchFamily="2" charset="-122"/>
              </a:rPr>
              <a:t>b</a:t>
            </a:r>
            <a:r>
              <a:rPr lang="en-US" altLang="zh-CN" dirty="0">
                <a:latin typeface="宋体" panose="02010600030101010101" pitchFamily="2" charset="-122"/>
                <a:sym typeface="宋体" panose="02010600030101010101" pitchFamily="2" charset="-122"/>
              </a:rPr>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filter="wipe(left)">
                                      <p:cBhvr>
                                        <p:cTn id="7" dur="500"/>
                                        <p:tgtEl>
                                          <p:spTgt spid="1536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362">
                                            <p:txEl>
                                              <p:pRg st="1" end="1"/>
                                            </p:txEl>
                                          </p:spTgt>
                                        </p:tgtEl>
                                        <p:attrNameLst>
                                          <p:attrName>style.visibility</p:attrName>
                                        </p:attrNameLst>
                                      </p:cBhvr>
                                      <p:to>
                                        <p:strVal val="visible"/>
                                      </p:to>
                                    </p:set>
                                    <p:animEffect filter="wipe(left)">
                                      <p:cBhvr>
                                        <p:cTn id="10" dur="500"/>
                                        <p:tgtEl>
                                          <p:spTgt spid="1536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362">
                                            <p:txEl>
                                              <p:pRg st="2" end="2"/>
                                            </p:txEl>
                                          </p:spTgt>
                                        </p:tgtEl>
                                        <p:attrNameLst>
                                          <p:attrName>style.visibility</p:attrName>
                                        </p:attrNameLst>
                                      </p:cBhvr>
                                      <p:to>
                                        <p:strVal val="visible"/>
                                      </p:to>
                                    </p:set>
                                    <p:animEffect filter="wipe(left)">
                                      <p:cBhvr>
                                        <p:cTn id="13" dur="500"/>
                                        <p:tgtEl>
                                          <p:spTgt spid="15362">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362">
                                            <p:txEl>
                                              <p:pRg st="3" end="3"/>
                                            </p:txEl>
                                          </p:spTgt>
                                        </p:tgtEl>
                                        <p:attrNameLst>
                                          <p:attrName>style.visibility</p:attrName>
                                        </p:attrNameLst>
                                      </p:cBhvr>
                                      <p:to>
                                        <p:strVal val="visible"/>
                                      </p:to>
                                    </p:set>
                                    <p:animEffect filter="wipe(left)">
                                      <p:cBhvr>
                                        <p:cTn id="16" dur="500"/>
                                        <p:tgtEl>
                                          <p:spTgt spid="15362">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362">
                                            <p:txEl>
                                              <p:pRg st="4" end="4"/>
                                            </p:txEl>
                                          </p:spTgt>
                                        </p:tgtEl>
                                        <p:attrNameLst>
                                          <p:attrName>style.visibility</p:attrName>
                                        </p:attrNameLst>
                                      </p:cBhvr>
                                      <p:to>
                                        <p:strVal val="visible"/>
                                      </p:to>
                                    </p:set>
                                    <p:animEffect filter="wipe(left)">
                                      <p:cBhvr>
                                        <p:cTn id="19" dur="500"/>
                                        <p:tgtEl>
                                          <p:spTgt spid="15362">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362">
                                            <p:txEl>
                                              <p:pRg st="6" end="6"/>
                                            </p:txEl>
                                          </p:spTgt>
                                        </p:tgtEl>
                                        <p:attrNameLst>
                                          <p:attrName>style.visibility</p:attrName>
                                        </p:attrNameLst>
                                      </p:cBhvr>
                                      <p:to>
                                        <p:strVal val="visible"/>
                                      </p:to>
                                    </p:set>
                                    <p:animEffect filter="wipe(left)">
                                      <p:cBhvr>
                                        <p:cTn id="22" dur="500"/>
                                        <p:tgtEl>
                                          <p:spTgt spid="153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bldLvl="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p:cNvSpPr>
          <p:nvPr>
            <p:ph idx="1"/>
          </p:nvPr>
        </p:nvSpPr>
        <p:spPr>
          <a:xfrm>
            <a:off x="609600" y="1292225"/>
            <a:ext cx="10852150" cy="4885055"/>
          </a:xfrm>
        </p:spPr>
        <p:txBody>
          <a:bodyPr vert="horz" wrap="square" lIns="91440" tIns="45720" rIns="91440" bIns="45720" anchor="t">
            <a:normAutofit fontScale="90000" lnSpcReduction="10000"/>
          </a:bodyPr>
          <a:lstStyle/>
          <a:p>
            <a:pPr eaLnBrk="1" hangingPunct="1">
              <a:lnSpc>
                <a:spcPct val="90000"/>
              </a:lnSpc>
              <a:buFont typeface="Wingdings" panose="05000000000000000000" pitchFamily="2" charset="2"/>
              <a:buNone/>
            </a:pPr>
            <a:r>
              <a:rPr lang="zh-CN" altLang="en-US" dirty="0"/>
              <a:t>     1  外面用方括号</a:t>
            </a:r>
            <a:r>
              <a:rPr lang="en-US" altLang="zh-CN" dirty="0"/>
              <a:t>[  ]</a:t>
            </a:r>
            <a:r>
              <a:rPr lang="zh-CN" altLang="en-US" dirty="0"/>
              <a:t>,以区别于其它记音符号。</a:t>
            </a:r>
            <a:endParaRPr lang="en-US" altLang="zh-CN" dirty="0"/>
          </a:p>
          <a:p>
            <a:pPr eaLnBrk="1" hangingPunct="1">
              <a:lnSpc>
                <a:spcPct val="90000"/>
              </a:lnSpc>
              <a:buFont typeface="Wingdings" panose="05000000000000000000" pitchFamily="2" charset="2"/>
              <a:buNone/>
            </a:pPr>
            <a:r>
              <a:rPr lang="zh-CN" altLang="en-US" dirty="0"/>
              <a:t>          金平傣：</a:t>
            </a:r>
            <a:r>
              <a:rPr lang="en-US" altLang="zh-CN" dirty="0"/>
              <a:t>[</a:t>
            </a:r>
            <a:r>
              <a:rPr lang="zh-CN" altLang="en-US" dirty="0"/>
              <a:t>to³³ ni⁵² t</a:t>
            </a:r>
            <a:r>
              <a:rPr lang="zh-CN" altLang="en-US" baseline="30000" dirty="0"/>
              <a:t>h</a:t>
            </a:r>
            <a:r>
              <a:rPr lang="zh-CN" altLang="en-US" dirty="0"/>
              <a:t>i⁵⁵ lai³³</a:t>
            </a:r>
            <a:r>
              <a:rPr lang="en-US" altLang="zh-CN" dirty="0"/>
              <a:t>]</a:t>
            </a:r>
            <a:endParaRPr lang="zh-CN" altLang="en-US" dirty="0"/>
          </a:p>
          <a:p>
            <a:pPr eaLnBrk="1" hangingPunct="1">
              <a:lnSpc>
                <a:spcPct val="90000"/>
              </a:lnSpc>
              <a:buFont typeface="Wingdings" panose="05000000000000000000" pitchFamily="2" charset="2"/>
              <a:buNone/>
            </a:pPr>
            <a:r>
              <a:rPr lang="zh-CN" altLang="en-US" dirty="0"/>
              <a:t>                             个  这  小气 多   （这人很小气）</a:t>
            </a:r>
          </a:p>
          <a:p>
            <a:pPr eaLnBrk="1" hangingPunct="1">
              <a:lnSpc>
                <a:spcPct val="90000"/>
              </a:lnSpc>
              <a:buFont typeface="Wingdings" panose="05000000000000000000" pitchFamily="2" charset="2"/>
              <a:buNone/>
            </a:pPr>
            <a:r>
              <a:rPr lang="zh-CN" altLang="en-US" dirty="0"/>
              <a:t>     2  分严式和宽式两种记音方法.</a:t>
            </a:r>
          </a:p>
          <a:p>
            <a:pPr eaLnBrk="1" hangingPunct="1">
              <a:lnSpc>
                <a:spcPct val="90000"/>
              </a:lnSpc>
              <a:buFont typeface="Wingdings" panose="05000000000000000000" pitchFamily="2" charset="2"/>
              <a:buNone/>
            </a:pPr>
            <a:r>
              <a:rPr lang="zh-CN" altLang="en-US" dirty="0"/>
              <a:t>           严式记音  </a:t>
            </a:r>
            <a:r>
              <a:rPr lang="en-US" altLang="zh-CN" dirty="0"/>
              <a:t>narrow transcription   </a:t>
            </a:r>
            <a:endParaRPr lang="zh-CN" altLang="en-US" dirty="0"/>
          </a:p>
          <a:p>
            <a:pPr eaLnBrk="1" hangingPunct="1">
              <a:lnSpc>
                <a:spcPct val="90000"/>
              </a:lnSpc>
              <a:buFont typeface="Wingdings" panose="05000000000000000000" pitchFamily="2" charset="2"/>
              <a:buNone/>
            </a:pPr>
            <a:r>
              <a:rPr lang="en-US" altLang="zh-CN" dirty="0"/>
              <a:t>           </a:t>
            </a:r>
            <a:r>
              <a:rPr lang="zh-CN" altLang="en-US" dirty="0"/>
              <a:t>又叫音素记音,把语音中的任何一点细小的差别都反映出来。外面用方括号</a:t>
            </a:r>
            <a:r>
              <a:rPr lang="en-US" altLang="zh-CN" dirty="0"/>
              <a:t>[  ]</a:t>
            </a:r>
            <a:r>
              <a:rPr lang="zh-CN" altLang="en-US" dirty="0"/>
              <a:t>。</a:t>
            </a:r>
            <a:endParaRPr lang="en-US" altLang="zh-CN" dirty="0"/>
          </a:p>
          <a:p>
            <a:pPr eaLnBrk="1" hangingPunct="1">
              <a:lnSpc>
                <a:spcPct val="90000"/>
              </a:lnSpc>
              <a:buFont typeface="Wingdings" panose="05000000000000000000" pitchFamily="2" charset="2"/>
              <a:buNone/>
            </a:pPr>
            <a:r>
              <a:rPr lang="zh-CN" altLang="en-US" dirty="0"/>
              <a:t>           </a:t>
            </a:r>
            <a:r>
              <a:rPr lang="zh-CN" altLang="en-US" dirty="0">
                <a:solidFill>
                  <a:srgbClr val="C00000"/>
                </a:solidFill>
              </a:rPr>
              <a:t>      linguistic</a:t>
            </a:r>
            <a:r>
              <a:rPr lang="en-US" altLang="zh-CN" dirty="0">
                <a:solidFill>
                  <a:srgbClr val="C00000"/>
                </a:solidFill>
              </a:rPr>
              <a:t>s</a:t>
            </a:r>
            <a:r>
              <a:rPr lang="zh-CN" altLang="en-US" dirty="0">
                <a:solidFill>
                  <a:srgbClr val="C00000"/>
                </a:solidFill>
              </a:rPr>
              <a:t>  英  [lɪŋˈɡwɪst</a:t>
            </a:r>
            <a:r>
              <a:rPr lang="en-US" altLang="zh-CN" baseline="30000" dirty="0">
                <a:solidFill>
                  <a:srgbClr val="C00000"/>
                </a:solidFill>
              </a:rPr>
              <a:t>h</a:t>
            </a:r>
            <a:r>
              <a:rPr lang="zh-CN" altLang="en-US" dirty="0">
                <a:solidFill>
                  <a:srgbClr val="C00000"/>
                </a:solidFill>
              </a:rPr>
              <a:t>ɪk</a:t>
            </a:r>
            <a:r>
              <a:rPr lang="en-US" altLang="zh-CN" baseline="30000" dirty="0">
                <a:solidFill>
                  <a:srgbClr val="C00000"/>
                </a:solidFill>
              </a:rPr>
              <a:t>h</a:t>
            </a:r>
            <a:r>
              <a:rPr lang="en-US" altLang="zh-CN" dirty="0">
                <a:solidFill>
                  <a:srgbClr val="C00000"/>
                </a:solidFill>
              </a:rPr>
              <a:t>s</a:t>
            </a:r>
            <a:r>
              <a:rPr lang="zh-CN" altLang="en-US" dirty="0">
                <a:solidFill>
                  <a:srgbClr val="C00000"/>
                </a:solidFill>
              </a:rPr>
              <a:t>]</a:t>
            </a:r>
          </a:p>
          <a:p>
            <a:pPr eaLnBrk="1" hangingPunct="1">
              <a:lnSpc>
                <a:spcPct val="90000"/>
              </a:lnSpc>
              <a:buFont typeface="Wingdings" panose="05000000000000000000" pitchFamily="2" charset="2"/>
              <a:buNone/>
            </a:pPr>
            <a:r>
              <a:rPr lang="en-US" altLang="zh-CN" dirty="0"/>
              <a:t>           </a:t>
            </a:r>
            <a:r>
              <a:rPr lang="zh-CN" altLang="en-US" dirty="0"/>
              <a:t>宽式记音  </a:t>
            </a:r>
            <a:r>
              <a:rPr lang="en-US" altLang="zh-CN" dirty="0"/>
              <a:t>broad transcription</a:t>
            </a:r>
            <a:endParaRPr lang="zh-CN" altLang="en-US" dirty="0"/>
          </a:p>
          <a:p>
            <a:pPr eaLnBrk="1" hangingPunct="1">
              <a:lnSpc>
                <a:spcPct val="90000"/>
              </a:lnSpc>
              <a:buFont typeface="Wingdings" panose="05000000000000000000" pitchFamily="2" charset="2"/>
              <a:buNone/>
            </a:pPr>
            <a:r>
              <a:rPr lang="en-US" altLang="zh-CN" dirty="0"/>
              <a:t>           </a:t>
            </a:r>
            <a:r>
              <a:rPr lang="zh-CN" altLang="en-US" dirty="0"/>
              <a:t>又叫音位记音,大体反映出语音的真实面貌。外面用双斜线</a:t>
            </a:r>
            <a:r>
              <a:rPr lang="en-US" altLang="zh-CN" dirty="0"/>
              <a:t>//</a:t>
            </a:r>
            <a:r>
              <a:rPr lang="zh-CN" altLang="en-US" dirty="0"/>
              <a:t>。</a:t>
            </a:r>
          </a:p>
          <a:p>
            <a:pPr eaLnBrk="1" hangingPunct="1">
              <a:lnSpc>
                <a:spcPct val="90000"/>
              </a:lnSpc>
              <a:buFont typeface="Wingdings" panose="05000000000000000000" pitchFamily="2" charset="2"/>
              <a:buNone/>
            </a:pPr>
            <a:r>
              <a:rPr lang="zh-CN" altLang="en-US" dirty="0"/>
              <a:t>                 </a:t>
            </a:r>
            <a:r>
              <a:rPr lang="zh-CN" altLang="en-US" dirty="0">
                <a:solidFill>
                  <a:srgbClr val="C00000"/>
                </a:solidFill>
                <a:sym typeface="+mn-ea"/>
              </a:rPr>
              <a:t>linguistic</a:t>
            </a:r>
            <a:r>
              <a:rPr lang="en-US" altLang="zh-CN" dirty="0">
                <a:solidFill>
                  <a:srgbClr val="C00000"/>
                </a:solidFill>
                <a:sym typeface="+mn-ea"/>
              </a:rPr>
              <a:t>s</a:t>
            </a:r>
            <a:r>
              <a:rPr lang="zh-CN" altLang="en-US" dirty="0">
                <a:solidFill>
                  <a:srgbClr val="C00000"/>
                </a:solidFill>
                <a:sym typeface="+mn-ea"/>
              </a:rPr>
              <a:t>  英 </a:t>
            </a:r>
            <a:r>
              <a:rPr lang="en-US" altLang="zh-CN" dirty="0">
                <a:solidFill>
                  <a:srgbClr val="C00000"/>
                </a:solidFill>
                <a:sym typeface="+mn-ea"/>
              </a:rPr>
              <a:t>/</a:t>
            </a:r>
            <a:r>
              <a:rPr lang="zh-CN" altLang="en-US" dirty="0">
                <a:solidFill>
                  <a:srgbClr val="C00000"/>
                </a:solidFill>
                <a:sym typeface="+mn-ea"/>
              </a:rPr>
              <a:t>lɪŋˈɡwɪstɪk</a:t>
            </a:r>
            <a:r>
              <a:rPr lang="en-US" altLang="zh-CN" dirty="0">
                <a:solidFill>
                  <a:srgbClr val="C00000"/>
                </a:solidFill>
                <a:sym typeface="+mn-ea"/>
              </a:rPr>
              <a:t>s/</a:t>
            </a:r>
            <a:endParaRPr lang="zh-CN" altLang="en-US" dirty="0">
              <a:solidFill>
                <a:srgbClr val="C00000"/>
              </a:solidFill>
            </a:endParaRPr>
          </a:p>
          <a:p>
            <a:pPr eaLnBrk="1" hangingPunct="1">
              <a:lnSpc>
                <a:spcPct val="90000"/>
              </a:lnSpc>
              <a:buFont typeface="Wingdings" panose="05000000000000000000" pitchFamily="2" charset="2"/>
              <a:buNone/>
            </a:pPr>
            <a:endParaRPr lang="zh-CN" altLang="en-US" dirty="0">
              <a:solidFill>
                <a:srgbClr val="C00000"/>
              </a:solidFill>
            </a:endParaRPr>
          </a:p>
        </p:txBody>
      </p:sp>
      <p:sp>
        <p:nvSpPr>
          <p:cNvPr id="16387" name="Rectangle 2"/>
          <p:cNvSpPr>
            <a:spLocks noGrp="1"/>
          </p:cNvSpPr>
          <p:nvPr>
            <p:ph type="title"/>
          </p:nvPr>
        </p:nvSpPr>
        <p:spPr/>
        <p:txBody>
          <a:bodyPr vert="horz" wrap="square" lIns="91440" tIns="45720" rIns="91440" bIns="45720" anchor="ctr"/>
          <a:lstStyle/>
          <a:p>
            <a:pPr eaLnBrk="1" hangingPunct="1"/>
            <a:r>
              <a:rPr lang="zh-CN" altLang="en-US" dirty="0"/>
              <a:t>国际音标标音方法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filter="wipe(left)">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386">
                                            <p:txEl>
                                              <p:pRg st="0" end="0"/>
                                            </p:txEl>
                                          </p:spTgt>
                                        </p:tgtEl>
                                        <p:attrNameLst>
                                          <p:attrName>style.visibility</p:attrName>
                                        </p:attrNameLst>
                                      </p:cBhvr>
                                      <p:to>
                                        <p:strVal val="visible"/>
                                      </p:to>
                                    </p:set>
                                    <p:animEffect filter="dissolve">
                                      <p:cBhvr>
                                        <p:cTn id="12" dur="500"/>
                                        <p:tgtEl>
                                          <p:spTgt spid="16386">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6386">
                                            <p:txEl>
                                              <p:pRg st="1" end="1"/>
                                            </p:txEl>
                                          </p:spTgt>
                                        </p:tgtEl>
                                        <p:attrNameLst>
                                          <p:attrName>style.visibility</p:attrName>
                                        </p:attrNameLst>
                                      </p:cBhvr>
                                      <p:to>
                                        <p:strVal val="visible"/>
                                      </p:to>
                                    </p:set>
                                    <p:animEffect filter="dissolve">
                                      <p:cBhvr>
                                        <p:cTn id="15" dur="500"/>
                                        <p:tgtEl>
                                          <p:spTgt spid="16386">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6386">
                                            <p:txEl>
                                              <p:pRg st="2" end="2"/>
                                            </p:txEl>
                                          </p:spTgt>
                                        </p:tgtEl>
                                        <p:attrNameLst>
                                          <p:attrName>style.visibility</p:attrName>
                                        </p:attrNameLst>
                                      </p:cBhvr>
                                      <p:to>
                                        <p:strVal val="visible"/>
                                      </p:to>
                                    </p:set>
                                    <p:animEffect filter="dissolve">
                                      <p:cBhvr>
                                        <p:cTn id="18" dur="500"/>
                                        <p:tgtEl>
                                          <p:spTgt spid="16386">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6386">
                                            <p:txEl>
                                              <p:pRg st="3" end="3"/>
                                            </p:txEl>
                                          </p:spTgt>
                                        </p:tgtEl>
                                        <p:attrNameLst>
                                          <p:attrName>style.visibility</p:attrName>
                                        </p:attrNameLst>
                                      </p:cBhvr>
                                      <p:to>
                                        <p:strVal val="visible"/>
                                      </p:to>
                                    </p:set>
                                    <p:animEffect filter="dissolve">
                                      <p:cBhvr>
                                        <p:cTn id="21" dur="500"/>
                                        <p:tgtEl>
                                          <p:spTgt spid="16386">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386">
                                            <p:txEl>
                                              <p:pRg st="4" end="4"/>
                                            </p:txEl>
                                          </p:spTgt>
                                        </p:tgtEl>
                                        <p:attrNameLst>
                                          <p:attrName>style.visibility</p:attrName>
                                        </p:attrNameLst>
                                      </p:cBhvr>
                                      <p:to>
                                        <p:strVal val="visible"/>
                                      </p:to>
                                    </p:set>
                                    <p:animEffect filter="dissolve">
                                      <p:cBhvr>
                                        <p:cTn id="24" dur="500"/>
                                        <p:tgtEl>
                                          <p:spTgt spid="16386">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animEffect filter="dissolve">
                                      <p:cBhvr>
                                        <p:cTn id="27" dur="500"/>
                                        <p:tgtEl>
                                          <p:spTgt spid="16386">
                                            <p:txEl>
                                              <p:pRg st="5" end="5"/>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386">
                                            <p:txEl>
                                              <p:pRg st="6" end="6"/>
                                            </p:txEl>
                                          </p:spTgt>
                                        </p:tgtEl>
                                        <p:attrNameLst>
                                          <p:attrName>style.visibility</p:attrName>
                                        </p:attrNameLst>
                                      </p:cBhvr>
                                      <p:to>
                                        <p:strVal val="visible"/>
                                      </p:to>
                                    </p:set>
                                    <p:animEffect filter="dissolve">
                                      <p:cBhvr>
                                        <p:cTn id="30" dur="500"/>
                                        <p:tgtEl>
                                          <p:spTgt spid="16386">
                                            <p:txEl>
                                              <p:pRg st="6" end="6"/>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386">
                                            <p:txEl>
                                              <p:pRg st="7" end="7"/>
                                            </p:txEl>
                                          </p:spTgt>
                                        </p:tgtEl>
                                        <p:attrNameLst>
                                          <p:attrName>style.visibility</p:attrName>
                                        </p:attrNameLst>
                                      </p:cBhvr>
                                      <p:to>
                                        <p:strVal val="visible"/>
                                      </p:to>
                                    </p:set>
                                    <p:animEffect filter="dissolve">
                                      <p:cBhvr>
                                        <p:cTn id="33" dur="500"/>
                                        <p:tgtEl>
                                          <p:spTgt spid="16386">
                                            <p:txEl>
                                              <p:pRg st="7" end="7"/>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6386">
                                            <p:txEl>
                                              <p:pRg st="8" end="8"/>
                                            </p:txEl>
                                          </p:spTgt>
                                        </p:tgtEl>
                                        <p:attrNameLst>
                                          <p:attrName>style.visibility</p:attrName>
                                        </p:attrNameLst>
                                      </p:cBhvr>
                                      <p:to>
                                        <p:strVal val="visible"/>
                                      </p:to>
                                    </p:set>
                                    <p:animEffect filter="dissolve">
                                      <p:cBhvr>
                                        <p:cTn id="36" dur="500"/>
                                        <p:tgtEl>
                                          <p:spTgt spid="16386">
                                            <p:txEl>
                                              <p:pRg st="8" end="8"/>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animEffect filter="dissolve">
                                      <p:cBhvr>
                                        <p:cTn id="39" dur="500"/>
                                        <p:tgtEl>
                                          <p:spTgt spid="1638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bldLvl="0"/>
      <p:bldP spid="16387" grpId="0" build="p"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1"/>
          <p:cNvSpPr>
            <a:spLocks noGrp="1"/>
          </p:cNvSpPr>
          <p:nvPr>
            <p:ph idx="1"/>
          </p:nvPr>
        </p:nvSpPr>
        <p:spPr>
          <a:xfrm>
            <a:off x="508000" y="487680"/>
            <a:ext cx="10845800" cy="5670868"/>
          </a:xfrm>
        </p:spPr>
        <p:txBody>
          <a:bodyPr vert="horz" wrap="square" lIns="91440" tIns="45720" rIns="91440" bIns="45720" anchor="t"/>
          <a:lstStyle/>
          <a:p>
            <a:pPr eaLnBrk="1" hangingPunct="1"/>
            <a:r>
              <a:rPr lang="en-US" altLang="zh-CN" dirty="0">
                <a:hlinkClick r:id="rId2" action="ppaction://hlinkfile"/>
              </a:rPr>
              <a:t>IPA_Kiel_2015.pdf</a:t>
            </a:r>
            <a:endParaRPr lang="en-US" altLang="zh-CN" dirty="0"/>
          </a:p>
          <a:p>
            <a:pPr eaLnBrk="1" hangingPunct="1"/>
            <a:r>
              <a:rPr lang="zh-CN" altLang="en-US" dirty="0"/>
              <a:t>修订到</a:t>
            </a:r>
            <a:r>
              <a:rPr lang="en-US" altLang="zh-CN" dirty="0"/>
              <a:t>2015</a:t>
            </a:r>
            <a:r>
              <a:rPr lang="zh-CN" altLang="en-US" dirty="0"/>
              <a:t>年的国际音标表（与教材</a:t>
            </a:r>
            <a:r>
              <a:rPr lang="en-US" altLang="zh-CN" dirty="0"/>
              <a:t>P61</a:t>
            </a:r>
            <a:r>
              <a:rPr lang="zh-CN" altLang="en-US" dirty="0"/>
              <a:t>对照学习）</a:t>
            </a:r>
            <a:endParaRPr lang="en-US" altLang="zh-CN" dirty="0"/>
          </a:p>
          <a:p>
            <a:pPr eaLnBrk="1" hangingPunct="1"/>
            <a:endParaRPr lang="en-US" altLang="zh-CN" dirty="0"/>
          </a:p>
          <a:p>
            <a:pPr eaLnBrk="1" hangingPunct="1"/>
            <a:r>
              <a:rPr lang="zh-CN" altLang="en-US" dirty="0"/>
              <a:t>辅音：肺部气流（无塞擦音一套，关于塞擦音有不同的观点）</a:t>
            </a:r>
            <a:endParaRPr lang="en-US" altLang="zh-CN" dirty="0"/>
          </a:p>
          <a:p>
            <a:pPr eaLnBrk="1" hangingPunct="1"/>
            <a:r>
              <a:rPr lang="zh-CN" altLang="en-US" dirty="0"/>
              <a:t>辅音：非肺部气流（</a:t>
            </a:r>
            <a:r>
              <a:rPr lang="en-US" altLang="zh-CN" dirty="0"/>
              <a:t>Clicks</a:t>
            </a:r>
            <a:r>
              <a:rPr lang="zh-CN" altLang="en-US" dirty="0"/>
              <a:t>喌音（啧音）</a:t>
            </a:r>
            <a:r>
              <a:rPr lang="en-US" altLang="zh-CN" dirty="0"/>
              <a:t>, Voiced implosives </a:t>
            </a:r>
            <a:r>
              <a:rPr lang="zh-CN" altLang="en-US" dirty="0"/>
              <a:t>内爆音，</a:t>
            </a:r>
            <a:r>
              <a:rPr lang="en-US" altLang="zh-CN" dirty="0"/>
              <a:t>Ejectives</a:t>
            </a:r>
            <a:r>
              <a:rPr lang="zh-CN" altLang="en-US" dirty="0"/>
              <a:t>喷音）</a:t>
            </a:r>
            <a:endParaRPr lang="en-US" altLang="zh-CN" dirty="0"/>
          </a:p>
          <a:p>
            <a:pPr eaLnBrk="1" hangingPunct="1"/>
            <a:r>
              <a:rPr lang="zh-CN" altLang="en-US" dirty="0"/>
              <a:t>元音：前</a:t>
            </a:r>
            <a:r>
              <a:rPr lang="en-US" altLang="zh-CN" dirty="0"/>
              <a:t>—</a:t>
            </a:r>
            <a:r>
              <a:rPr lang="zh-CN" altLang="en-US" dirty="0"/>
              <a:t>央</a:t>
            </a:r>
            <a:r>
              <a:rPr lang="en-US" altLang="zh-CN" dirty="0"/>
              <a:t>—</a:t>
            </a:r>
            <a:r>
              <a:rPr lang="zh-CN" altLang="en-US" dirty="0"/>
              <a:t>后</a:t>
            </a:r>
            <a:r>
              <a:rPr lang="en-US" altLang="zh-CN" dirty="0"/>
              <a:t>/</a:t>
            </a:r>
            <a:r>
              <a:rPr lang="zh-CN" altLang="en-US" dirty="0"/>
              <a:t>高</a:t>
            </a:r>
            <a:r>
              <a:rPr lang="en-US" altLang="zh-CN" dirty="0"/>
              <a:t>—</a:t>
            </a:r>
            <a:r>
              <a:rPr lang="zh-CN" altLang="en-US" dirty="0"/>
              <a:t>中</a:t>
            </a:r>
            <a:r>
              <a:rPr lang="en-US" altLang="zh-CN" dirty="0"/>
              <a:t>—</a:t>
            </a:r>
            <a:r>
              <a:rPr lang="zh-CN" altLang="en-US" dirty="0"/>
              <a:t>低  舌面元音图，缺少舌尖元音</a:t>
            </a:r>
            <a:r>
              <a:rPr lang="en-US" altLang="zh-CN" dirty="0"/>
              <a:t>[ɿ ʅ]</a:t>
            </a:r>
          </a:p>
          <a:p>
            <a:pPr eaLnBrk="1" hangingPunct="1"/>
            <a:r>
              <a:rPr lang="zh-CN" altLang="en-US" dirty="0"/>
              <a:t>其他符号：咽音、附加符号、超音段符号</a:t>
            </a:r>
            <a:endParaRPr lang="en-US" altLang="zh-CN" dirty="0"/>
          </a:p>
          <a:p>
            <a:pPr eaLnBrk="1" hangingPunct="1"/>
            <a:r>
              <a:rPr lang="en-US" altLang="zh-CN" dirty="0"/>
              <a:t> </a:t>
            </a:r>
            <a:endParaRPr lang="zh-CN"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116841"/>
            <a:ext cx="10972800" cy="1143000"/>
          </a:xfrm>
        </p:spPr>
        <p:txBody>
          <a:bodyPr/>
          <a:lstStyle/>
          <a:p>
            <a:r>
              <a:rPr lang="zh-CN" altLang="en-US" dirty="0"/>
              <a:t>特殊语音发音举例</a:t>
            </a:r>
          </a:p>
        </p:txBody>
      </p:sp>
      <p:pic>
        <p:nvPicPr>
          <p:cNvPr id="3" name="啧音">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1780" y="1259841"/>
            <a:ext cx="3051386" cy="5384799"/>
          </a:xfrm>
          <a:prstGeom prst="rect">
            <a:avLst/>
          </a:prstGeom>
        </p:spPr>
      </p:pic>
      <p:pic>
        <p:nvPicPr>
          <p:cNvPr id="4" name="食管发音举例">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139847" y="3638975"/>
            <a:ext cx="5410200" cy="3048000"/>
          </a:xfrm>
          <a:prstGeom prst="rect">
            <a:avLst/>
          </a:prstGeom>
        </p:spPr>
      </p:pic>
      <p:sp>
        <p:nvSpPr>
          <p:cNvPr id="5" name="文本框 4"/>
          <p:cNvSpPr txBox="1"/>
          <p:nvPr/>
        </p:nvSpPr>
        <p:spPr>
          <a:xfrm>
            <a:off x="3606095" y="1422400"/>
            <a:ext cx="1067505"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Clicks</a:t>
            </a:r>
            <a:endParaRPr lang="zh-CN" altLang="en-US" sz="24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139847" y="2824480"/>
            <a:ext cx="5187033" cy="461665"/>
          </a:xfrm>
          <a:prstGeom prst="rect">
            <a:avLst/>
          </a:prstGeom>
          <a:noFill/>
        </p:spPr>
        <p:txBody>
          <a:bodyPr wrap="square" rtlCol="0">
            <a:spAutoFit/>
          </a:bodyPr>
          <a:lstStyle/>
          <a:p>
            <a:r>
              <a:rPr lang="zh-CN" altLang="en-US" sz="2400" dirty="0">
                <a:solidFill>
                  <a:srgbClr val="FF0000"/>
                </a:solidFill>
                <a:latin typeface="+mn-ea"/>
              </a:rPr>
              <a:t>切掉喉头后，用食管发音。</a:t>
            </a:r>
          </a:p>
        </p:txBody>
      </p:sp>
    </p:spTree>
    <p:extLst>
      <p:ext uri="{BB962C8B-B14F-4D97-AF65-F5344CB8AC3E}">
        <p14:creationId xmlns:p14="http://schemas.microsoft.com/office/powerpoint/2010/main" val="6327891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cstate="print">
            <a:extLst>
              <a:ext uri="{BEBA8EAE-BF5A-486C-A8C5-ECC9F3942E4B}">
                <a14:imgProps xmlns:a14="http://schemas.microsoft.com/office/drawing/2010/main">
                  <a14:imgLayer r:embed="rId3">
                    <a14:imgEffect>
                      <a14:backgroundRemoval t="0" b="89988" l="6272" r="94213"/>
                    </a14:imgEffect>
                  </a14:imgLayer>
                </a14:imgProps>
              </a:ext>
              <a:ext uri="{28A0092B-C50C-407E-A947-70E740481C1C}">
                <a14:useLocalDpi xmlns:a14="http://schemas.microsoft.com/office/drawing/2010/main" val="0"/>
              </a:ext>
            </a:extLst>
          </a:blip>
          <a:stretch>
            <a:fillRect/>
          </a:stretch>
        </p:blipFill>
        <p:spPr>
          <a:xfrm>
            <a:off x="3011203" y="-123825"/>
            <a:ext cx="6169594" cy="4113063"/>
          </a:xfrm>
          <a:prstGeom prst="rect">
            <a:avLst/>
          </a:prstGeom>
        </p:spPr>
      </p:pic>
      <p:sp>
        <p:nvSpPr>
          <p:cNvPr id="4" name="文本框 22"/>
          <p:cNvSpPr txBox="1">
            <a:spLocks noChangeArrowheads="1"/>
          </p:cNvSpPr>
          <p:nvPr/>
        </p:nvSpPr>
        <p:spPr bwMode="auto">
          <a:xfrm>
            <a:off x="4244298" y="1009286"/>
            <a:ext cx="3810572" cy="461665"/>
          </a:xfrm>
          <a:prstGeom prst="rect">
            <a:avLst/>
          </a:prstGeom>
          <a:solidFill>
            <a:schemeClr val="bg1"/>
          </a:solidFill>
          <a:ln>
            <a:noFill/>
          </a:ln>
          <a:effectLst>
            <a:outerShdw blurRad="50800" dist="25400" dir="5400000" sx="101000" sy="101000" algn="ctr" rotWithShape="0">
              <a:srgbClr val="000000">
                <a:alpha val="43137"/>
              </a:srgbClr>
            </a:outerShdw>
          </a:effectLst>
        </p:spPr>
        <p:txBody>
          <a:bodyPr>
            <a:spAutoFit/>
          </a:bodyPr>
          <a:lstStyle>
            <a:lvl1pPr/>
            <a:lvl2pPr marL="742950" indent="-285750"/>
            <a:lvl3pPr/>
            <a:lvl4pPr/>
            <a:lvl5pPr/>
            <a:lvl6pPr/>
            <a:lvl7pPr/>
            <a:lvl8pPr/>
            <a:lvl9pPr/>
          </a:lstStyle>
          <a:p>
            <a:pPr algn="ctr"/>
            <a:r>
              <a:rPr lang="en-US" altLang="zh-CN" sz="2400" b="1" dirty="0">
                <a:latin typeface="楷体" panose="02010609060101010101" pitchFamily="49" charset="-122"/>
                <a:ea typeface="楷体" panose="02010609060101010101" pitchFamily="49" charset="-122"/>
                <a:sym typeface="微软雅黑" panose="020B0503020204020204" charset="-122"/>
              </a:rPr>
              <a:t>C O N T E N T S</a:t>
            </a:r>
            <a:endParaRPr lang="zh-CN" altLang="en-US" sz="2400" dirty="0">
              <a:latin typeface="楷体" panose="02010609060101010101" pitchFamily="49" charset="-122"/>
              <a:ea typeface="楷体" panose="02010609060101010101" pitchFamily="49" charset="-122"/>
            </a:endParaRPr>
          </a:p>
        </p:txBody>
      </p:sp>
      <p:sp>
        <p:nvSpPr>
          <p:cNvPr id="5" name="文本框 4"/>
          <p:cNvSpPr txBox="1"/>
          <p:nvPr/>
        </p:nvSpPr>
        <p:spPr>
          <a:xfrm>
            <a:off x="1594155" y="2819256"/>
            <a:ext cx="868019" cy="461665"/>
          </a:xfrm>
          <a:prstGeom prst="rect">
            <a:avLst/>
          </a:prstGeom>
          <a:noFill/>
        </p:spPr>
        <p:txBody>
          <a:bodyPr wrap="square" rtlCol="0">
            <a:spAutoFit/>
          </a:bodyPr>
          <a:lstStyle/>
          <a:p>
            <a:pPr algn="ctr"/>
            <a:r>
              <a:rPr lang="en-US" altLang="zh-CN" sz="2400" b="1" dirty="0">
                <a:latin typeface="段宁毛笔行书" panose="03000509000000000000" pitchFamily="65" charset="-122"/>
                <a:ea typeface="段宁毛笔行书" panose="03000509000000000000" pitchFamily="65" charset="-122"/>
              </a:rPr>
              <a:t>01</a:t>
            </a:r>
            <a:endParaRPr lang="zh-CN" altLang="en-US" sz="2400" b="1" dirty="0">
              <a:latin typeface="段宁毛笔行书" panose="03000509000000000000" pitchFamily="65" charset="-122"/>
              <a:ea typeface="段宁毛笔行书" panose="03000509000000000000" pitchFamily="65" charset="-122"/>
            </a:endParaRPr>
          </a:p>
        </p:txBody>
      </p:sp>
      <p:sp>
        <p:nvSpPr>
          <p:cNvPr id="6" name="文本框 5"/>
          <p:cNvSpPr txBox="1">
            <a:spLocks noChangeArrowheads="1"/>
          </p:cNvSpPr>
          <p:nvPr/>
        </p:nvSpPr>
        <p:spPr bwMode="auto">
          <a:xfrm>
            <a:off x="2339012" y="2488154"/>
            <a:ext cx="3810572" cy="645160"/>
          </a:xfrm>
          <a:prstGeom prst="rect">
            <a:avLst/>
          </a:prstGeom>
          <a:noFill/>
          <a:ln>
            <a:noFill/>
          </a:ln>
        </p:spPr>
        <p:txBody>
          <a:bodyPr>
            <a:spAutoFit/>
          </a:bodyPr>
          <a:lstStyle>
            <a:lvl1pPr/>
            <a:lvl2pPr marL="742950" indent="-285750"/>
            <a:lvl3pPr/>
            <a:lvl4pPr/>
            <a:lvl5pPr/>
            <a:lvl6pPr/>
            <a:lvl7pPr/>
            <a:lvl8pPr/>
            <a:lvl9pPr/>
          </a:lstStyle>
          <a:p>
            <a:pPr>
              <a:lnSpc>
                <a:spcPct val="150000"/>
              </a:lnSpc>
            </a:pPr>
            <a:r>
              <a:rPr lang="zh-CN" altLang="en-US" sz="2400" dirty="0">
                <a:solidFill>
                  <a:srgbClr val="C00000"/>
                </a:solidFill>
                <a:latin typeface="楷体" panose="02010609060101010101" pitchFamily="49" charset="-122"/>
                <a:ea typeface="楷体" panose="02010609060101010101" pitchFamily="49" charset="-122"/>
              </a:rPr>
              <a:t>语音和音系的区别与联系</a:t>
            </a:r>
          </a:p>
        </p:txBody>
      </p:sp>
      <p:sp>
        <p:nvSpPr>
          <p:cNvPr id="7" name="矩形 6"/>
          <p:cNvSpPr>
            <a:spLocks noChangeArrowheads="1"/>
          </p:cNvSpPr>
          <p:nvPr/>
        </p:nvSpPr>
        <p:spPr bwMode="auto">
          <a:xfrm>
            <a:off x="2401243" y="3061978"/>
            <a:ext cx="3409410" cy="645160"/>
          </a:xfrm>
          <a:prstGeom prst="rect">
            <a:avLst/>
          </a:prstGeom>
          <a:noFill/>
          <a:ln>
            <a:noFill/>
          </a:ln>
        </p:spPr>
        <p:txBody>
          <a:bodyPr wrap="square">
            <a:spAutoFit/>
          </a:bodyPr>
          <a:lstStyle/>
          <a:p>
            <a:pPr eaLnBrk="1" hangingPunct="1"/>
            <a:r>
              <a:rPr lang="zh-CN" dirty="0">
                <a:latin typeface="楷体" panose="02010609060101010101" pitchFamily="49" charset="-122"/>
                <a:ea typeface="楷体" panose="02010609060101010101" pitchFamily="49" charset="-122"/>
              </a:rPr>
              <a:t>语音学和音系学、音素和音位、国际音标</a:t>
            </a:r>
          </a:p>
        </p:txBody>
      </p:sp>
      <p:cxnSp>
        <p:nvCxnSpPr>
          <p:cNvPr id="8" name="直接连接符 7"/>
          <p:cNvCxnSpPr/>
          <p:nvPr/>
        </p:nvCxnSpPr>
        <p:spPr>
          <a:xfrm>
            <a:off x="2461883" y="3050245"/>
            <a:ext cx="3286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93686" y="4141326"/>
            <a:ext cx="868019" cy="461665"/>
          </a:xfrm>
          <a:prstGeom prst="rect">
            <a:avLst/>
          </a:prstGeom>
          <a:noFill/>
        </p:spPr>
        <p:txBody>
          <a:bodyPr wrap="square" rtlCol="0">
            <a:spAutoFit/>
          </a:bodyPr>
          <a:lstStyle/>
          <a:p>
            <a:pPr algn="ctr"/>
            <a:r>
              <a:rPr lang="en-US" altLang="zh-CN" sz="2400" b="1" dirty="0">
                <a:latin typeface="段宁毛笔行书" panose="03000509000000000000" pitchFamily="65" charset="-122"/>
                <a:ea typeface="段宁毛笔行书" panose="03000509000000000000" pitchFamily="65" charset="-122"/>
              </a:rPr>
              <a:t>02</a:t>
            </a:r>
            <a:endParaRPr lang="zh-CN" altLang="en-US" sz="2400" b="1" dirty="0">
              <a:latin typeface="段宁毛笔行书" panose="03000509000000000000" pitchFamily="65" charset="-122"/>
              <a:ea typeface="段宁毛笔行书" panose="03000509000000000000" pitchFamily="65" charset="-122"/>
            </a:endParaRPr>
          </a:p>
        </p:txBody>
      </p:sp>
      <p:sp>
        <p:nvSpPr>
          <p:cNvPr id="10" name="文本框 22"/>
          <p:cNvSpPr txBox="1">
            <a:spLocks noChangeArrowheads="1"/>
          </p:cNvSpPr>
          <p:nvPr/>
        </p:nvSpPr>
        <p:spPr bwMode="auto">
          <a:xfrm>
            <a:off x="2400935" y="3803015"/>
            <a:ext cx="4044315" cy="64516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2400" dirty="0">
                <a:solidFill>
                  <a:srgbClr val="C00000"/>
                </a:solidFill>
                <a:latin typeface="楷体" panose="02010609060101010101" pitchFamily="49" charset="-122"/>
                <a:ea typeface="楷体" panose="02010609060101010101" pitchFamily="49" charset="-122"/>
              </a:rPr>
              <a:t>从声学看语音</a:t>
            </a:r>
          </a:p>
        </p:txBody>
      </p:sp>
      <p:sp>
        <p:nvSpPr>
          <p:cNvPr id="11" name="矩形 23"/>
          <p:cNvSpPr>
            <a:spLocks noChangeArrowheads="1"/>
          </p:cNvSpPr>
          <p:nvPr/>
        </p:nvSpPr>
        <p:spPr bwMode="auto">
          <a:xfrm>
            <a:off x="2400774" y="4371983"/>
            <a:ext cx="3409410" cy="645160"/>
          </a:xfrm>
          <a:prstGeom prst="rect">
            <a:avLst/>
          </a:prstGeom>
          <a:noFill/>
          <a:ln>
            <a:noFill/>
          </a:ln>
        </p:spPr>
        <p:txBody>
          <a:bodyPr wrap="square">
            <a:spAutoFit/>
          </a:bodyPr>
          <a:lstStyle/>
          <a:p>
            <a:pPr eaLnBrk="1" hangingPunct="1"/>
            <a:r>
              <a:rPr lang="zh-CN" altLang="en-US" dirty="0">
                <a:latin typeface="楷体" panose="02010609060101010101" pitchFamily="49" charset="-122"/>
                <a:ea typeface="楷体" panose="02010609060101010101" pitchFamily="49" charset="-122"/>
              </a:rPr>
              <a:t>语音四要素、音质的声学分析、声学分析仪器和软件</a:t>
            </a:r>
          </a:p>
        </p:txBody>
      </p:sp>
      <p:cxnSp>
        <p:nvCxnSpPr>
          <p:cNvPr id="12" name="直接连接符 11"/>
          <p:cNvCxnSpPr/>
          <p:nvPr/>
        </p:nvCxnSpPr>
        <p:spPr>
          <a:xfrm>
            <a:off x="2462049" y="4364695"/>
            <a:ext cx="3286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594155" y="5462430"/>
            <a:ext cx="868019" cy="460375"/>
          </a:xfrm>
          <a:prstGeom prst="rect">
            <a:avLst/>
          </a:prstGeom>
          <a:noFill/>
        </p:spPr>
        <p:txBody>
          <a:bodyPr wrap="square" rtlCol="0">
            <a:spAutoFit/>
          </a:bodyPr>
          <a:lstStyle/>
          <a:p>
            <a:pPr algn="ctr"/>
            <a:r>
              <a:rPr lang="en-US" altLang="zh-CN" sz="2400" b="1" dirty="0">
                <a:latin typeface="段宁毛笔行书" panose="03000509000000000000" pitchFamily="65" charset="-122"/>
                <a:ea typeface="段宁毛笔行书" panose="03000509000000000000" pitchFamily="65" charset="-122"/>
              </a:rPr>
              <a:t>03</a:t>
            </a:r>
            <a:endParaRPr lang="zh-CN" altLang="en-US" sz="2400" b="1" dirty="0">
              <a:latin typeface="段宁毛笔行书" panose="03000509000000000000" pitchFamily="65" charset="-122"/>
              <a:ea typeface="段宁毛笔行书" panose="03000509000000000000" pitchFamily="65" charset="-122"/>
            </a:endParaRPr>
          </a:p>
        </p:txBody>
      </p:sp>
      <p:sp>
        <p:nvSpPr>
          <p:cNvPr id="14" name="文本框 22"/>
          <p:cNvSpPr txBox="1">
            <a:spLocks noChangeArrowheads="1"/>
          </p:cNvSpPr>
          <p:nvPr/>
        </p:nvSpPr>
        <p:spPr bwMode="auto">
          <a:xfrm>
            <a:off x="2401242" y="5163078"/>
            <a:ext cx="3810572" cy="645160"/>
          </a:xfrm>
          <a:prstGeom prst="rect">
            <a:avLst/>
          </a:prstGeom>
          <a:noFill/>
          <a:ln>
            <a:noFill/>
          </a:ln>
        </p:spPr>
        <p:txBody>
          <a:bodyPr>
            <a:spAutoFit/>
          </a:bodyPr>
          <a:lstStyle>
            <a:lvl1pPr/>
            <a:lvl2pPr marL="742950" indent="-285750"/>
            <a:lvl3pPr/>
            <a:lvl4pPr/>
            <a:lvl5pPr/>
            <a:lvl6pPr/>
            <a:lvl7pPr/>
            <a:lvl8pPr/>
            <a:lvl9pPr/>
          </a:lstStyle>
          <a:p>
            <a:pPr>
              <a:lnSpc>
                <a:spcPct val="150000"/>
              </a:lnSpc>
            </a:pPr>
            <a:r>
              <a:rPr lang="zh-CN" altLang="en-US" sz="2400" dirty="0">
                <a:solidFill>
                  <a:srgbClr val="C00000"/>
                </a:solidFill>
                <a:latin typeface="楷体" panose="02010609060101010101" pitchFamily="49" charset="-122"/>
                <a:ea typeface="楷体" panose="02010609060101010101" pitchFamily="49" charset="-122"/>
                <a:sym typeface="+mn-ea"/>
              </a:rPr>
              <a:t>从发音生理看语音</a:t>
            </a:r>
          </a:p>
        </p:txBody>
      </p:sp>
      <p:sp>
        <p:nvSpPr>
          <p:cNvPr id="15" name="矩形 23"/>
          <p:cNvSpPr>
            <a:spLocks noChangeArrowheads="1"/>
          </p:cNvSpPr>
          <p:nvPr/>
        </p:nvSpPr>
        <p:spPr bwMode="auto">
          <a:xfrm>
            <a:off x="2400608" y="5692452"/>
            <a:ext cx="3409410" cy="368300"/>
          </a:xfrm>
          <a:prstGeom prst="rect">
            <a:avLst/>
          </a:prstGeom>
          <a:noFill/>
          <a:ln>
            <a:noFill/>
          </a:ln>
        </p:spPr>
        <p:txBody>
          <a:bodyPr wrap="square">
            <a:spAutoFit/>
          </a:bodyPr>
          <a:lstStyle/>
          <a:p>
            <a:pPr eaLnBrk="1" hangingPunct="1"/>
            <a:r>
              <a:rPr lang="zh-CN" dirty="0">
                <a:latin typeface="楷体" panose="02010609060101010101" pitchFamily="49" charset="-122"/>
                <a:ea typeface="楷体" panose="02010609060101010101" pitchFamily="49" charset="-122"/>
              </a:rPr>
              <a:t>发音器官、元音和辅音</a:t>
            </a:r>
          </a:p>
        </p:txBody>
      </p:sp>
      <p:cxnSp>
        <p:nvCxnSpPr>
          <p:cNvPr id="16" name="直接连接符 15"/>
          <p:cNvCxnSpPr/>
          <p:nvPr/>
        </p:nvCxnSpPr>
        <p:spPr>
          <a:xfrm>
            <a:off x="2461883" y="5691514"/>
            <a:ext cx="3286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539701" y="2820195"/>
            <a:ext cx="868019" cy="461665"/>
          </a:xfrm>
          <a:prstGeom prst="rect">
            <a:avLst/>
          </a:prstGeom>
          <a:noFill/>
        </p:spPr>
        <p:txBody>
          <a:bodyPr wrap="square" rtlCol="0">
            <a:spAutoFit/>
          </a:bodyPr>
          <a:lstStyle/>
          <a:p>
            <a:pPr algn="ctr"/>
            <a:r>
              <a:rPr lang="en-US" altLang="zh-CN" sz="2400" b="1" dirty="0">
                <a:latin typeface="段宁毛笔行书" panose="03000509000000000000" pitchFamily="65" charset="-122"/>
                <a:ea typeface="段宁毛笔行书" panose="03000509000000000000" pitchFamily="65" charset="-122"/>
              </a:rPr>
              <a:t>04</a:t>
            </a:r>
            <a:endParaRPr lang="zh-CN" altLang="en-US" sz="2400" b="1" dirty="0">
              <a:latin typeface="段宁毛笔行书" panose="03000509000000000000" pitchFamily="65" charset="-122"/>
              <a:ea typeface="段宁毛笔行书" panose="03000509000000000000" pitchFamily="65" charset="-122"/>
            </a:endParaRPr>
          </a:p>
        </p:txBody>
      </p:sp>
      <p:sp>
        <p:nvSpPr>
          <p:cNvPr id="18" name="文本框 22"/>
          <p:cNvSpPr txBox="1">
            <a:spLocks noChangeArrowheads="1"/>
          </p:cNvSpPr>
          <p:nvPr/>
        </p:nvSpPr>
        <p:spPr bwMode="auto">
          <a:xfrm>
            <a:off x="7357583" y="2487823"/>
            <a:ext cx="3810572" cy="645160"/>
          </a:xfrm>
          <a:prstGeom prst="rect">
            <a:avLst/>
          </a:prstGeom>
          <a:noFill/>
          <a:ln>
            <a:noFill/>
          </a:ln>
        </p:spPr>
        <p:txBody>
          <a:bodyPr>
            <a:spAutoFit/>
          </a:bodyPr>
          <a:lstStyle>
            <a:lvl1pPr/>
            <a:lvl2pPr marL="742950" indent="-285750"/>
            <a:lvl3pPr/>
            <a:lvl4pPr/>
            <a:lvl5pPr/>
            <a:lvl6pPr/>
            <a:lvl7pPr/>
            <a:lvl8pPr/>
            <a:lvl9pPr/>
          </a:lstStyle>
          <a:p>
            <a:pPr>
              <a:lnSpc>
                <a:spcPct val="150000"/>
              </a:lnSpc>
            </a:pPr>
            <a:r>
              <a:rPr lang="zh-CN" altLang="en-US" sz="2400" dirty="0">
                <a:solidFill>
                  <a:srgbClr val="C00000"/>
                </a:solidFill>
                <a:latin typeface="楷体" panose="02010609060101010101" pitchFamily="49" charset="-122"/>
                <a:ea typeface="楷体" panose="02010609060101010101" pitchFamily="49" charset="-122"/>
              </a:rPr>
              <a:t>音位与音系</a:t>
            </a:r>
          </a:p>
        </p:txBody>
      </p:sp>
      <p:sp>
        <p:nvSpPr>
          <p:cNvPr id="19" name="矩形 23"/>
          <p:cNvSpPr>
            <a:spLocks noChangeArrowheads="1"/>
          </p:cNvSpPr>
          <p:nvPr/>
        </p:nvSpPr>
        <p:spPr bwMode="auto">
          <a:xfrm>
            <a:off x="7296624" y="3062282"/>
            <a:ext cx="3409410" cy="645160"/>
          </a:xfrm>
          <a:prstGeom prst="rect">
            <a:avLst/>
          </a:prstGeom>
          <a:noFill/>
          <a:ln>
            <a:noFill/>
          </a:ln>
        </p:spPr>
        <p:txBody>
          <a:bodyPr wrap="square">
            <a:spAutoFit/>
          </a:bodyPr>
          <a:lstStyle/>
          <a:p>
            <a:pPr eaLnBrk="1" hangingPunct="1"/>
            <a:r>
              <a:rPr lang="zh-CN" dirty="0">
                <a:latin typeface="楷体" panose="02010609060101010101" pitchFamily="49" charset="-122"/>
                <a:ea typeface="楷体" panose="02010609060101010101" pitchFamily="49" charset="-122"/>
              </a:rPr>
              <a:t>对立和互补、音位和音位变体、音质音位和非音质音位</a:t>
            </a:r>
          </a:p>
        </p:txBody>
      </p:sp>
      <p:cxnSp>
        <p:nvCxnSpPr>
          <p:cNvPr id="20" name="直接连接符 19"/>
          <p:cNvCxnSpPr/>
          <p:nvPr/>
        </p:nvCxnSpPr>
        <p:spPr>
          <a:xfrm>
            <a:off x="7357899" y="3049914"/>
            <a:ext cx="3286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539701" y="4133706"/>
            <a:ext cx="868019" cy="460375"/>
          </a:xfrm>
          <a:prstGeom prst="rect">
            <a:avLst/>
          </a:prstGeom>
          <a:noFill/>
        </p:spPr>
        <p:txBody>
          <a:bodyPr wrap="square" rtlCol="0">
            <a:spAutoFit/>
          </a:bodyPr>
          <a:lstStyle/>
          <a:p>
            <a:pPr algn="ctr"/>
            <a:r>
              <a:rPr lang="en-US" altLang="zh-CN" sz="2400" b="1" dirty="0">
                <a:latin typeface="段宁毛笔行书" panose="03000509000000000000" pitchFamily="65" charset="-122"/>
                <a:ea typeface="段宁毛笔行书" panose="03000509000000000000" pitchFamily="65" charset="-122"/>
              </a:rPr>
              <a:t>05</a:t>
            </a:r>
            <a:endParaRPr lang="zh-CN" altLang="en-US" sz="2400" b="1" dirty="0">
              <a:latin typeface="段宁毛笔行书" panose="03000509000000000000" pitchFamily="65" charset="-122"/>
              <a:ea typeface="段宁毛笔行书" panose="03000509000000000000" pitchFamily="65" charset="-122"/>
            </a:endParaRPr>
          </a:p>
        </p:txBody>
      </p:sp>
      <p:sp>
        <p:nvSpPr>
          <p:cNvPr id="3" name="文本框 22"/>
          <p:cNvSpPr txBox="1">
            <a:spLocks noChangeArrowheads="1"/>
          </p:cNvSpPr>
          <p:nvPr/>
        </p:nvSpPr>
        <p:spPr bwMode="auto">
          <a:xfrm>
            <a:off x="7291070" y="3803015"/>
            <a:ext cx="4044315" cy="64516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altLang="en-US" sz="2400" dirty="0">
                <a:solidFill>
                  <a:srgbClr val="C00000"/>
                </a:solidFill>
                <a:latin typeface="楷体" panose="02010609060101010101" pitchFamily="49" charset="-122"/>
                <a:ea typeface="楷体" panose="02010609060101010101" pitchFamily="49" charset="-122"/>
              </a:rPr>
              <a:t>音位的聚合</a:t>
            </a:r>
          </a:p>
        </p:txBody>
      </p:sp>
      <p:sp>
        <p:nvSpPr>
          <p:cNvPr id="22" name="文本框 22"/>
          <p:cNvSpPr txBox="1">
            <a:spLocks noChangeArrowheads="1"/>
          </p:cNvSpPr>
          <p:nvPr/>
        </p:nvSpPr>
        <p:spPr bwMode="auto">
          <a:xfrm>
            <a:off x="7291070" y="5163185"/>
            <a:ext cx="4044315" cy="645160"/>
          </a:xfrm>
          <a:prstGeom prst="rect">
            <a:avLst/>
          </a:prstGeom>
          <a:noFill/>
          <a:ln>
            <a:noFill/>
          </a:ln>
        </p:spPr>
        <p:txBody>
          <a:bodyPr wrap="square">
            <a:spAutoFit/>
          </a:bodyPr>
          <a:lstStyle>
            <a:lvl1pPr/>
            <a:lvl2pPr marL="742950" indent="-285750"/>
            <a:lvl3pPr/>
            <a:lvl4pPr/>
            <a:lvl5pPr/>
            <a:lvl6pPr/>
            <a:lvl7pPr/>
            <a:lvl8pPr/>
            <a:lvl9pPr/>
          </a:lstStyle>
          <a:p>
            <a:pPr>
              <a:lnSpc>
                <a:spcPct val="150000"/>
              </a:lnSpc>
            </a:pPr>
            <a:r>
              <a:rPr lang="zh-CN" sz="2400" dirty="0">
                <a:solidFill>
                  <a:srgbClr val="C00000"/>
                </a:solidFill>
                <a:latin typeface="楷体" panose="02010609060101010101" pitchFamily="49" charset="-122"/>
                <a:ea typeface="楷体" panose="02010609060101010101" pitchFamily="49" charset="-122"/>
              </a:rPr>
              <a:t>语音单位的组合</a:t>
            </a:r>
          </a:p>
        </p:txBody>
      </p:sp>
      <p:sp>
        <p:nvSpPr>
          <p:cNvPr id="23" name="文本框 22"/>
          <p:cNvSpPr txBox="1"/>
          <p:nvPr/>
        </p:nvSpPr>
        <p:spPr>
          <a:xfrm>
            <a:off x="6539701" y="5460221"/>
            <a:ext cx="868019" cy="460375"/>
          </a:xfrm>
          <a:prstGeom prst="rect">
            <a:avLst/>
          </a:prstGeom>
          <a:noFill/>
        </p:spPr>
        <p:txBody>
          <a:bodyPr wrap="square" rtlCol="0">
            <a:spAutoFit/>
          </a:bodyPr>
          <a:lstStyle/>
          <a:p>
            <a:pPr algn="ctr"/>
            <a:r>
              <a:rPr lang="en-US" altLang="zh-CN" sz="2400" b="1" dirty="0">
                <a:latin typeface="段宁毛笔行书" panose="03000509000000000000" pitchFamily="65" charset="-122"/>
                <a:ea typeface="段宁毛笔行书" panose="03000509000000000000" pitchFamily="65" charset="-122"/>
              </a:rPr>
              <a:t>06</a:t>
            </a:r>
            <a:endParaRPr lang="zh-CN" altLang="en-US" sz="2400" b="1" dirty="0">
              <a:latin typeface="段宁毛笔行书" panose="03000509000000000000" pitchFamily="65" charset="-122"/>
              <a:ea typeface="段宁毛笔行书" panose="03000509000000000000" pitchFamily="65" charset="-122"/>
            </a:endParaRPr>
          </a:p>
        </p:txBody>
      </p:sp>
      <p:cxnSp>
        <p:nvCxnSpPr>
          <p:cNvPr id="24" name="直接连接符 23"/>
          <p:cNvCxnSpPr/>
          <p:nvPr/>
        </p:nvCxnSpPr>
        <p:spPr>
          <a:xfrm>
            <a:off x="7357899" y="4371680"/>
            <a:ext cx="3286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358534" y="5691845"/>
            <a:ext cx="3286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矩形 23"/>
          <p:cNvSpPr>
            <a:spLocks noChangeArrowheads="1"/>
          </p:cNvSpPr>
          <p:nvPr/>
        </p:nvSpPr>
        <p:spPr bwMode="auto">
          <a:xfrm>
            <a:off x="7297259" y="4365302"/>
            <a:ext cx="3409410" cy="368300"/>
          </a:xfrm>
          <a:prstGeom prst="rect">
            <a:avLst/>
          </a:prstGeom>
          <a:noFill/>
          <a:ln>
            <a:noFill/>
          </a:ln>
        </p:spPr>
        <p:txBody>
          <a:bodyPr wrap="square">
            <a:spAutoFit/>
          </a:bodyPr>
          <a:lstStyle/>
          <a:p>
            <a:pPr eaLnBrk="1" hangingPunct="1"/>
            <a:r>
              <a:rPr lang="zh-CN" dirty="0">
                <a:latin typeface="楷体" panose="02010609060101010101" pitchFamily="49" charset="-122"/>
                <a:ea typeface="楷体" panose="02010609060101010101" pitchFamily="49" charset="-122"/>
              </a:rPr>
              <a:t>区别特征、音位聚合群</a:t>
            </a:r>
          </a:p>
        </p:txBody>
      </p:sp>
      <p:sp>
        <p:nvSpPr>
          <p:cNvPr id="27" name="矩形 23"/>
          <p:cNvSpPr>
            <a:spLocks noChangeArrowheads="1"/>
          </p:cNvSpPr>
          <p:nvPr/>
        </p:nvSpPr>
        <p:spPr bwMode="auto">
          <a:xfrm>
            <a:off x="7357584" y="5692452"/>
            <a:ext cx="3409410" cy="368300"/>
          </a:xfrm>
          <a:prstGeom prst="rect">
            <a:avLst/>
          </a:prstGeom>
          <a:noFill/>
          <a:ln>
            <a:noFill/>
          </a:ln>
        </p:spPr>
        <p:txBody>
          <a:bodyPr wrap="square">
            <a:spAutoFit/>
          </a:bodyPr>
          <a:lstStyle/>
          <a:p>
            <a:pPr eaLnBrk="1" hangingPunct="1"/>
            <a:r>
              <a:rPr lang="zh-CN" dirty="0">
                <a:latin typeface="楷体" panose="02010609060101010101" pitchFamily="49" charset="-122"/>
                <a:ea typeface="楷体" panose="02010609060101010101" pitchFamily="49" charset="-122"/>
              </a:rPr>
              <a:t>音节、语流音变、韵律层级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par>
                                <p:cTn id="53" presetID="16" presetClass="entr" presetSubtype="2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barn(inVertical)">
                                      <p:cBhvr>
                                        <p:cTn id="58" dur="500"/>
                                        <p:tgtEl>
                                          <p:spTgt spid="2"/>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barn(inVertical)">
                                      <p:cBhvr>
                                        <p:cTn id="61" dur="500"/>
                                        <p:tgtEl>
                                          <p:spTgt spid="3"/>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barn(inVertical)">
                                      <p:cBhvr>
                                        <p:cTn id="64" dur="500"/>
                                        <p:tgtEl>
                                          <p:spTgt spid="22"/>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arn(inVertical)">
                                      <p:cBhvr>
                                        <p:cTn id="67" dur="500"/>
                                        <p:tgtEl>
                                          <p:spTgt spid="23"/>
                                        </p:tgtEl>
                                      </p:cBhvr>
                                    </p:animEffect>
                                  </p:childTnLst>
                                </p:cTn>
                              </p:par>
                              <p:par>
                                <p:cTn id="68" presetID="16" presetClass="entr" presetSubtype="21"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arn(inVertical)">
                                      <p:cBhvr>
                                        <p:cTn id="70" dur="500"/>
                                        <p:tgtEl>
                                          <p:spTgt spid="24"/>
                                        </p:tgtEl>
                                      </p:cBhvr>
                                    </p:animEffect>
                                  </p:childTnLst>
                                </p:cTn>
                              </p:par>
                              <p:par>
                                <p:cTn id="71" presetID="16" presetClass="entr" presetSubtype="21"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inVertical)">
                                      <p:cBhvr>
                                        <p:cTn id="73" dur="500"/>
                                        <p:tgtEl>
                                          <p:spTgt spid="25"/>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barn(inVertical)">
                                      <p:cBhvr>
                                        <p:cTn id="76" dur="500"/>
                                        <p:tgtEl>
                                          <p:spTgt spid="26"/>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barn(inVertical)">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6" grpId="0"/>
      <p:bldP spid="7" grpId="0"/>
      <p:bldP spid="9" grpId="0"/>
      <p:bldP spid="10" grpId="0"/>
      <p:bldP spid="11" grpId="0"/>
      <p:bldP spid="13" grpId="0"/>
      <p:bldP spid="14" grpId="0"/>
      <p:bldP spid="15" grpId="0"/>
      <p:bldP spid="17" grpId="0"/>
      <p:bldP spid="18" grpId="0"/>
      <p:bldP spid="19" grpId="0"/>
      <p:bldP spid="2" grpId="0"/>
      <p:bldP spid="3" grpId="0"/>
      <p:bldP spid="22" grpId="0"/>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40632"/>
            <a:ext cx="11421979" cy="3924968"/>
          </a:xfrm>
        </p:spPr>
        <p:txBody>
          <a:bodyPr>
            <a:normAutofit fontScale="90000"/>
          </a:bodyPr>
          <a:lstStyle/>
          <a:p>
            <a:r>
              <a:rPr lang="zh-CN" altLang="en-US" sz="2700" dirty="0"/>
              <a:t>国际音标的学习</a:t>
            </a:r>
            <a:br>
              <a:rPr lang="en-US" altLang="zh-CN" sz="2700" dirty="0"/>
            </a:br>
            <a:r>
              <a:rPr lang="en-US" altLang="zh-CN" sz="2700" dirty="0">
                <a:latin typeface="Times New Roman" panose="02020603050405020304" pitchFamily="18" charset="0"/>
                <a:cs typeface="Times New Roman" panose="02020603050405020304" pitchFamily="18" charset="0"/>
              </a:rPr>
              <a:t>J.C. Catford, A practical Introduction to Phonetics (2</a:t>
            </a:r>
            <a:r>
              <a:rPr lang="en-US" altLang="zh-CN" sz="2700" baseline="30000" dirty="0">
                <a:latin typeface="Times New Roman" panose="02020603050405020304" pitchFamily="18" charset="0"/>
                <a:cs typeface="Times New Roman" panose="02020603050405020304" pitchFamily="18" charset="0"/>
              </a:rPr>
              <a:t>nd </a:t>
            </a:r>
            <a:r>
              <a:rPr lang="en-US" altLang="zh-CN" sz="2700" dirty="0">
                <a:latin typeface="Times New Roman" panose="02020603050405020304" pitchFamily="18" charset="0"/>
                <a:cs typeface="Times New Roman" panose="02020603050405020304" pitchFamily="18" charset="0"/>
              </a:rPr>
              <a:t>ed)</a:t>
            </a:r>
            <a:r>
              <a:rPr lang="zh-CN" altLang="en-US" sz="2700" dirty="0">
                <a:latin typeface="Times New Roman" panose="02020603050405020304" pitchFamily="18" charset="0"/>
                <a:cs typeface="Times New Roman" panose="02020603050405020304" pitchFamily="18" charset="0"/>
              </a:rPr>
              <a:t>，理论操作</a:t>
            </a:r>
            <a:br>
              <a:rPr lang="en-US" altLang="zh-CN" sz="2700"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B</a:t>
            </a:r>
            <a:r>
              <a:rPr lang="zh-CN" altLang="en-US" sz="2700" dirty="0">
                <a:latin typeface="Times New Roman" panose="02020603050405020304" pitchFamily="18" charset="0"/>
                <a:cs typeface="Times New Roman" panose="02020603050405020304" pitchFamily="18" charset="0"/>
              </a:rPr>
              <a:t>站：周殿福先生国际音标发音（音质较好）</a:t>
            </a:r>
            <a:br>
              <a:rPr lang="en-US" altLang="zh-CN" sz="2700"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           </a:t>
            </a:r>
            <a:r>
              <a:rPr lang="zh-CN" altLang="en-US" sz="2700" dirty="0">
                <a:latin typeface="Times New Roman" panose="02020603050405020304" pitchFamily="18" charset="0"/>
                <a:cs typeface="Times New Roman" panose="02020603050405020304" pitchFamily="18" charset="0"/>
              </a:rPr>
              <a:t>赵元任先生国际音标发音（音质较差）</a:t>
            </a:r>
            <a:br>
              <a:rPr lang="en-US" altLang="zh-CN" sz="2700" dirty="0">
                <a:latin typeface="Times New Roman" panose="02020603050405020304" pitchFamily="18" charset="0"/>
                <a:cs typeface="Times New Roman" panose="02020603050405020304" pitchFamily="18" charset="0"/>
              </a:rPr>
            </a:br>
            <a:r>
              <a:rPr lang="zh-CN" altLang="en-US" sz="2700" dirty="0">
                <a:latin typeface="Times New Roman" panose="02020603050405020304" pitchFamily="18" charset="0"/>
                <a:cs typeface="Times New Roman" panose="02020603050405020304" pitchFamily="18" charset="0"/>
              </a:rPr>
              <a:t>网络资源：</a:t>
            </a:r>
            <a:br>
              <a:rPr lang="en-US" altLang="zh-CN" sz="2700"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hlinkClick r:id="rId2"/>
              </a:rPr>
              <a:t>https://teaching.ncl.ac.uk/ipa/vowels.html</a:t>
            </a:r>
            <a:br>
              <a:rPr lang="en-US" altLang="zh-CN" sz="2700"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hlinkClick r:id="rId3"/>
              </a:rPr>
              <a:t>https://www.internationalphoneticassociation.org/IPAcharts/inter_chart_2018/IPA_2018.html</a:t>
            </a:r>
            <a:br>
              <a:rPr lang="en-US" altLang="zh-CN" sz="2700"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hlinkClick r:id="rId4"/>
              </a:rPr>
              <a:t>https://ipa.typeit.org/full/</a:t>
            </a:r>
            <a:r>
              <a:rPr lang="en-US" altLang="zh-CN" sz="2700" dirty="0">
                <a:latin typeface="Times New Roman" panose="02020603050405020304" pitchFamily="18" charset="0"/>
                <a:cs typeface="Times New Roman" panose="02020603050405020304" pitchFamily="18" charset="0"/>
              </a:rPr>
              <a:t> </a:t>
            </a:r>
            <a:br>
              <a:rPr lang="en-US" altLang="zh-CN" dirty="0"/>
            </a:br>
            <a:br>
              <a:rPr lang="en-US" altLang="zh-CN" dirty="0"/>
            </a:br>
            <a:endParaRPr lang="zh-CN" altLang="en-US" dirty="0"/>
          </a:p>
        </p:txBody>
      </p:sp>
    </p:spTree>
    <p:extLst>
      <p:ext uri="{BB962C8B-B14F-4D97-AF65-F5344CB8AC3E}">
        <p14:creationId xmlns:p14="http://schemas.microsoft.com/office/powerpoint/2010/main" val="3798964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10679" y="2362546"/>
            <a:ext cx="7076661" cy="2302221"/>
          </a:xfrm>
          <a:prstGeom prst="rect">
            <a:avLst/>
          </a:prstGeom>
          <a:solidFill>
            <a:schemeClr val="tx1"/>
          </a:solidFill>
          <a:ln>
            <a:noFill/>
          </a:ln>
          <a:effectLst>
            <a:outerShdw blurRad="292100" dist="2159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楷体" panose="02010609060101010101" pitchFamily="49" charset="-122"/>
              <a:ea typeface="楷体" panose="02010609060101010101" pitchFamily="49" charset="-122"/>
            </a:endParaRPr>
          </a:p>
        </p:txBody>
      </p:sp>
      <p:sp>
        <p:nvSpPr>
          <p:cNvPr id="3" name="矩形 2"/>
          <p:cNvSpPr/>
          <p:nvPr/>
        </p:nvSpPr>
        <p:spPr>
          <a:xfrm>
            <a:off x="2736571" y="2481814"/>
            <a:ext cx="6811617" cy="2063681"/>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楷体" panose="02010609060101010101" pitchFamily="49" charset="-122"/>
              <a:ea typeface="楷体" panose="02010609060101010101" pitchFamily="49" charset="-122"/>
            </a:endParaRPr>
          </a:p>
        </p:txBody>
      </p:sp>
      <p:sp>
        <p:nvSpPr>
          <p:cNvPr id="4" name="文本框 3"/>
          <p:cNvSpPr txBox="1"/>
          <p:nvPr/>
        </p:nvSpPr>
        <p:spPr>
          <a:xfrm>
            <a:off x="4189810" y="2746236"/>
            <a:ext cx="3905141" cy="922020"/>
          </a:xfrm>
          <a:prstGeom prst="rect">
            <a:avLst/>
          </a:prstGeom>
          <a:noFill/>
          <a:ln w="76200">
            <a:noFill/>
          </a:ln>
        </p:spPr>
        <p:txBody>
          <a:bodyPr wrap="square" rtlCol="0">
            <a:spAutoFit/>
          </a:bodyPr>
          <a:lstStyle/>
          <a:p>
            <a:pPr algn="ctr"/>
            <a:r>
              <a:rPr lang="zh-CN" altLang="en-US" sz="5400" b="1" dirty="0">
                <a:solidFill>
                  <a:schemeClr val="bg1"/>
                </a:solidFill>
                <a:latin typeface="楷体" panose="02010609060101010101" pitchFamily="49" charset="-122"/>
                <a:ea typeface="楷体" panose="02010609060101010101" pitchFamily="49" charset="-122"/>
              </a:rPr>
              <a:t>第二节</a:t>
            </a:r>
          </a:p>
        </p:txBody>
      </p:sp>
      <p:sp>
        <p:nvSpPr>
          <p:cNvPr id="5" name="矩形 23"/>
          <p:cNvSpPr>
            <a:spLocks noChangeArrowheads="1"/>
          </p:cNvSpPr>
          <p:nvPr/>
        </p:nvSpPr>
        <p:spPr bwMode="auto">
          <a:xfrm>
            <a:off x="3892858" y="3361591"/>
            <a:ext cx="4513014" cy="1014730"/>
          </a:xfrm>
          <a:prstGeom prst="rect">
            <a:avLst/>
          </a:prstGeom>
          <a:noFill/>
          <a:ln>
            <a:noFill/>
          </a:ln>
        </p:spPr>
        <p:txBody>
          <a:bodyPr wrap="square">
            <a:spAutoFit/>
          </a:bodyPr>
          <a:lstStyle/>
          <a:p>
            <a:pPr algn="ctr">
              <a:lnSpc>
                <a:spcPct val="150000"/>
              </a:lnSpc>
            </a:pPr>
            <a:r>
              <a:rPr lang="zh-CN" altLang="en-US" sz="4000" b="1" dirty="0">
                <a:solidFill>
                  <a:srgbClr val="C00000"/>
                </a:solidFill>
                <a:latin typeface="楷体" panose="02010609060101010101" pitchFamily="49" charset="-122"/>
                <a:ea typeface="楷体" panose="02010609060101010101" pitchFamily="49" charset="-122"/>
              </a:rPr>
              <a:t>从声学看语音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p:cNvSpPr>
          <p:nvPr>
            <p:ph idx="1"/>
          </p:nvPr>
        </p:nvSpPr>
        <p:spPr>
          <a:xfrm>
            <a:off x="1306672" y="1279275"/>
            <a:ext cx="8713787" cy="4525962"/>
          </a:xfrm>
        </p:spPr>
        <p:txBody>
          <a:bodyPr vert="horz" wrap="square" lIns="91440" tIns="45720" rIns="91440" bIns="45720" anchor="t"/>
          <a:lstStyle/>
          <a:p>
            <a:pPr eaLnBrk="1" hangingPunct="1">
              <a:lnSpc>
                <a:spcPct val="90000"/>
              </a:lnSpc>
              <a:buFont typeface="Wingdings" panose="05000000000000000000" pitchFamily="2" charset="2"/>
              <a:buNone/>
            </a:pPr>
            <a:r>
              <a:rPr lang="zh-CN" altLang="en-US" sz="2800" dirty="0"/>
              <a:t>         </a:t>
            </a:r>
            <a:r>
              <a:rPr lang="zh-CN" altLang="en-US" sz="2800" dirty="0">
                <a:solidFill>
                  <a:srgbClr val="FF0000"/>
                </a:solidFill>
              </a:rPr>
              <a:t>声音</a:t>
            </a:r>
            <a:r>
              <a:rPr lang="zh-CN" altLang="en-US" sz="2800" dirty="0"/>
              <a:t>      某种物体周期性振动引起周围空气粒子的周期性振动，形成声波，传到耳膜再传导到大脑的结果。</a:t>
            </a:r>
            <a:endParaRPr lang="en-US" altLang="zh-CN" sz="2800" dirty="0"/>
          </a:p>
          <a:p>
            <a:pPr eaLnBrk="1" hangingPunct="1">
              <a:lnSpc>
                <a:spcPct val="90000"/>
              </a:lnSpc>
              <a:buFont typeface="Wingdings" panose="05000000000000000000" pitchFamily="2" charset="2"/>
              <a:buNone/>
            </a:pPr>
            <a:r>
              <a:rPr lang="en-US" altLang="zh-CN" sz="2800" dirty="0"/>
              <a:t>         </a:t>
            </a:r>
            <a:r>
              <a:rPr lang="zh-CN" altLang="en-US" sz="2800" dirty="0"/>
              <a:t>空气粒子的周期性振动体现了</a:t>
            </a:r>
            <a:r>
              <a:rPr lang="zh-CN" altLang="en-US" sz="2800" dirty="0">
                <a:solidFill>
                  <a:srgbClr val="FF0000"/>
                </a:solidFill>
              </a:rPr>
              <a:t>声音的物理属性</a:t>
            </a:r>
            <a:r>
              <a:rPr lang="zh-CN" altLang="en-US" sz="2800" dirty="0"/>
              <a:t>。</a:t>
            </a:r>
            <a:endParaRPr lang="en-US" altLang="zh-CN" sz="2800" dirty="0"/>
          </a:p>
          <a:p>
            <a:pPr eaLnBrk="1" hangingPunct="1">
              <a:lnSpc>
                <a:spcPct val="90000"/>
              </a:lnSpc>
              <a:buFont typeface="Wingdings" panose="05000000000000000000" pitchFamily="2" charset="2"/>
              <a:buNone/>
            </a:pPr>
            <a:r>
              <a:rPr lang="zh-CN" altLang="en-US" sz="2400" dirty="0"/>
              <a:t>      “</a:t>
            </a:r>
            <a:r>
              <a:rPr lang="zh-CN" altLang="en-US" sz="2400" dirty="0">
                <a:solidFill>
                  <a:srgbClr val="FF0000"/>
                </a:solidFill>
              </a:rPr>
              <a:t>简谐振动</a:t>
            </a:r>
            <a:r>
              <a:rPr lang="zh-CN" altLang="en-US" sz="2400" dirty="0"/>
              <a:t>”，是指物体振动的位移和时间之间是正弦和余弦的函数关系。“音叉”的振动就属于“简谐振动”。波峰（</a:t>
            </a:r>
            <a:r>
              <a:rPr lang="en-US" altLang="zh-CN" sz="2400" dirty="0"/>
              <a:t>A/A’)</a:t>
            </a:r>
            <a:r>
              <a:rPr lang="zh-CN" altLang="en-US" sz="2400" dirty="0"/>
              <a:t>、波谷</a:t>
            </a:r>
            <a:r>
              <a:rPr lang="en-US" altLang="zh-CN" sz="2400" dirty="0"/>
              <a:t>(B/B’), </a:t>
            </a:r>
            <a:r>
              <a:rPr lang="zh-CN" altLang="en-US" sz="2400" dirty="0"/>
              <a:t>波长（</a:t>
            </a:r>
            <a:r>
              <a:rPr lang="en-US" altLang="zh-CN" sz="2400" dirty="0"/>
              <a:t>AA’/BB’</a:t>
            </a:r>
            <a:r>
              <a:rPr lang="zh-CN" altLang="en-US" sz="2400" dirty="0"/>
              <a:t>）。</a:t>
            </a:r>
            <a:r>
              <a:rPr lang="en-US" altLang="zh-CN" sz="2400" dirty="0"/>
              <a:t>AC</a:t>
            </a:r>
            <a:r>
              <a:rPr lang="zh-CN" altLang="en-US" sz="2400" dirty="0"/>
              <a:t>或</a:t>
            </a:r>
            <a:r>
              <a:rPr lang="en-US" altLang="zh-CN" sz="2400" dirty="0"/>
              <a:t>BD</a:t>
            </a:r>
            <a:r>
              <a:rPr lang="zh-CN" altLang="en-US" sz="2400" dirty="0"/>
              <a:t>和振幅有关。每秒钟振动的次数叫频率（</a:t>
            </a:r>
            <a:r>
              <a:rPr lang="en-US" altLang="zh-CN" sz="2400" dirty="0"/>
              <a:t>Hz</a:t>
            </a:r>
            <a:r>
              <a:rPr lang="zh-CN" altLang="en-US" sz="2400" dirty="0"/>
              <a:t>）。（纯音）</a:t>
            </a:r>
            <a:endParaRPr lang="en-US" altLang="zh-CN" sz="2400" dirty="0"/>
          </a:p>
        </p:txBody>
      </p:sp>
      <p:sp>
        <p:nvSpPr>
          <p:cNvPr id="18435" name="Rectangle 2"/>
          <p:cNvSpPr>
            <a:spLocks noGrp="1"/>
          </p:cNvSpPr>
          <p:nvPr>
            <p:ph type="title"/>
          </p:nvPr>
        </p:nvSpPr>
        <p:spPr/>
        <p:txBody>
          <a:bodyPr vert="horz" wrap="square" lIns="91440" tIns="45720" rIns="91440" bIns="45720" anchor="ctr">
            <a:normAutofit/>
          </a:bodyPr>
          <a:lstStyle/>
          <a:p>
            <a:pPr algn="ctr" eaLnBrk="1" hangingPunct="1"/>
            <a:r>
              <a:rPr lang="en-US" altLang="zh-CN" sz="3700" dirty="0"/>
              <a:t>2.1 </a:t>
            </a:r>
            <a:r>
              <a:rPr lang="zh-CN" altLang="en-US" sz="3700" dirty="0"/>
              <a:t> 物理属性（语音四要素）</a:t>
            </a:r>
          </a:p>
        </p:txBody>
      </p:sp>
      <p:pic>
        <p:nvPicPr>
          <p:cNvPr id="17412" name="Picture 3"/>
          <p:cNvPicPr>
            <a:picLocks noChangeAspect="1"/>
          </p:cNvPicPr>
          <p:nvPr/>
        </p:nvPicPr>
        <p:blipFill>
          <a:blip r:embed="rId2"/>
          <a:stretch>
            <a:fillRect/>
          </a:stretch>
        </p:blipFill>
        <p:spPr>
          <a:xfrm>
            <a:off x="1306672" y="4403316"/>
            <a:ext cx="4824413" cy="1568450"/>
          </a:xfrm>
          <a:prstGeom prst="rect">
            <a:avLst/>
          </a:prstGeom>
          <a:noFill/>
          <a:ln w="9525">
            <a:noFill/>
          </a:ln>
        </p:spPr>
      </p:pic>
      <p:pic>
        <p:nvPicPr>
          <p:cNvPr id="2" name="图片 1" descr="u=4074921853,1920224588&amp;fm=26&amp;gp=0[1]"/>
          <p:cNvPicPr>
            <a:picLocks noChangeAspect="1"/>
          </p:cNvPicPr>
          <p:nvPr/>
        </p:nvPicPr>
        <p:blipFill>
          <a:blip r:embed="rId3"/>
          <a:srcRect l="28817" t="7736" r="38817" b="8985"/>
          <a:stretch>
            <a:fillRect/>
          </a:stretch>
        </p:blipFill>
        <p:spPr>
          <a:xfrm>
            <a:off x="10717530" y="274638"/>
            <a:ext cx="1076960" cy="4433570"/>
          </a:xfrm>
          <a:prstGeom prst="rect">
            <a:avLst/>
          </a:prstGeom>
        </p:spPr>
      </p:pic>
      <p:pic>
        <p:nvPicPr>
          <p:cNvPr id="4" name="图片 3">
            <a:extLst>
              <a:ext uri="{FF2B5EF4-FFF2-40B4-BE49-F238E27FC236}">
                <a16:creationId xmlns:a16="http://schemas.microsoft.com/office/drawing/2014/main" id="{D0AF9FDB-F5E7-E59B-A9E3-CDB84F1DA710}"/>
              </a:ext>
            </a:extLst>
          </p:cNvPr>
          <p:cNvPicPr>
            <a:picLocks noChangeAspect="1"/>
          </p:cNvPicPr>
          <p:nvPr/>
        </p:nvPicPr>
        <p:blipFill>
          <a:blip r:embed="rId4"/>
          <a:stretch>
            <a:fillRect/>
          </a:stretch>
        </p:blipFill>
        <p:spPr>
          <a:xfrm>
            <a:off x="38100" y="4816725"/>
            <a:ext cx="12153900" cy="1524000"/>
          </a:xfrm>
          <a:prstGeom prst="rect">
            <a:avLst/>
          </a:prstGeom>
        </p:spPr>
      </p:pic>
      <p:pic>
        <p:nvPicPr>
          <p:cNvPr id="6" name="图片 5">
            <a:extLst>
              <a:ext uri="{FF2B5EF4-FFF2-40B4-BE49-F238E27FC236}">
                <a16:creationId xmlns:a16="http://schemas.microsoft.com/office/drawing/2014/main" id="{F51565C9-4D50-EC53-0A72-FDE0F2A27363}"/>
              </a:ext>
            </a:extLst>
          </p:cNvPr>
          <p:cNvPicPr>
            <a:picLocks noChangeAspect="1"/>
          </p:cNvPicPr>
          <p:nvPr/>
        </p:nvPicPr>
        <p:blipFill>
          <a:blip r:embed="rId5"/>
          <a:stretch>
            <a:fillRect/>
          </a:stretch>
        </p:blipFill>
        <p:spPr>
          <a:xfrm>
            <a:off x="1305084" y="4757328"/>
            <a:ext cx="8715375" cy="160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p:cTn id="7"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1843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8434">
                                            <p:txEl>
                                              <p:pRg st="0" end="0"/>
                                            </p:txEl>
                                          </p:spTgt>
                                        </p:tgtEl>
                                        <p:attrNameLst>
                                          <p:attrName>style.visibility</p:attrName>
                                        </p:attrNameLst>
                                      </p:cBhvr>
                                      <p:to>
                                        <p:strVal val="visible"/>
                                      </p:to>
                                    </p:set>
                                    <p:animEffect filter="dissolve">
                                      <p:cBhvr>
                                        <p:cTn id="13" dur="500"/>
                                        <p:tgtEl>
                                          <p:spTgt spid="1843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8434">
                                            <p:txEl>
                                              <p:pRg st="1" end="1"/>
                                            </p:txEl>
                                          </p:spTgt>
                                        </p:tgtEl>
                                        <p:attrNameLst>
                                          <p:attrName>style.visibility</p:attrName>
                                        </p:attrNameLst>
                                      </p:cBhvr>
                                      <p:to>
                                        <p:strVal val="visible"/>
                                      </p:to>
                                    </p:set>
                                    <p:animEffect filter="dissolve">
                                      <p:cBhvr>
                                        <p:cTn id="18" dur="500"/>
                                        <p:tgtEl>
                                          <p:spTgt spid="1843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434">
                                            <p:txEl>
                                              <p:pRg st="2" end="2"/>
                                            </p:txEl>
                                          </p:spTgt>
                                        </p:tgtEl>
                                        <p:attrNameLst>
                                          <p:attrName>style.visibility</p:attrName>
                                        </p:attrNameLst>
                                      </p:cBhvr>
                                      <p:to>
                                        <p:strVal val="visible"/>
                                      </p:to>
                                    </p:set>
                                    <p:animEffect filter="dissolve">
                                      <p:cBhvr>
                                        <p:cTn id="23" dur="500"/>
                                        <p:tgtEl>
                                          <p:spTgt spid="1843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17412"/>
                                        </p:tgtEl>
                                        <p:attrNameLst>
                                          <p:attrName>style.visibility</p:attrName>
                                        </p:attrNameLst>
                                      </p:cBhvr>
                                      <p:to>
                                        <p:strVal val="visible"/>
                                      </p:to>
                                    </p:set>
                                    <p:anim calcmode="lin" valueType="num">
                                      <p:cBhvr additive="base">
                                        <p:cTn id="28" dur="500" fill="hold"/>
                                        <p:tgtEl>
                                          <p:spTgt spid="17412"/>
                                        </p:tgtEl>
                                        <p:attrNameLst>
                                          <p:attrName>ppt_x</p:attrName>
                                        </p:attrNameLst>
                                      </p:cBhvr>
                                      <p:tavLst>
                                        <p:tav tm="0">
                                          <p:val>
                                            <p:strVal val="#ppt_x"/>
                                          </p:val>
                                        </p:tav>
                                        <p:tav tm="100000">
                                          <p:val>
                                            <p:strVal val="#ppt_x"/>
                                          </p:val>
                                        </p:tav>
                                      </p:tavLst>
                                    </p:anim>
                                    <p:anim calcmode="lin" valueType="num">
                                      <p:cBhvr additive="base">
                                        <p:cTn id="29" dur="500" fill="hold"/>
                                        <p:tgtEl>
                                          <p:spTgt spid="17412"/>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bldLvl="0"/>
      <p:bldP spid="18435" grpId="0" build="p" bldLvl="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1"/>
          <p:cNvSpPr>
            <a:spLocks noGrp="1"/>
          </p:cNvSpPr>
          <p:nvPr>
            <p:ph idx="1"/>
          </p:nvPr>
        </p:nvSpPr>
        <p:spPr>
          <a:xfrm>
            <a:off x="842010" y="981075"/>
            <a:ext cx="8559165" cy="5273675"/>
          </a:xfrm>
        </p:spPr>
        <p:txBody>
          <a:bodyPr vert="horz" wrap="square" lIns="91440" tIns="45720" rIns="91440" bIns="45720" anchor="t">
            <a:normAutofit lnSpcReduction="10000"/>
          </a:bodyPr>
          <a:lstStyle/>
          <a:p>
            <a:pPr marL="624205" indent="-513080" fontAlgn="auto">
              <a:lnSpc>
                <a:spcPct val="100000"/>
              </a:lnSpc>
            </a:pPr>
            <a:r>
              <a:rPr lang="zh-CN" altLang="en-US" sz="2400" dirty="0">
                <a:latin typeface="宋体" panose="02010600030101010101" pitchFamily="2" charset="-122"/>
                <a:ea typeface="宋体" panose="02010600030101010101" pitchFamily="2" charset="-122"/>
                <a:cs typeface="宋体" panose="02010600030101010101" pitchFamily="2" charset="-122"/>
              </a:rPr>
              <a:t>声音都具有音高、音强、音长和音色四种声学特征，又称声音的四大要素。语音同样具备这四大要素。</a:t>
            </a:r>
          </a:p>
          <a:p>
            <a:pPr marL="624205" indent="-513080" fontAlgn="auto">
              <a:lnSpc>
                <a:spcPct val="100000"/>
              </a:lnSpc>
            </a:pP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marL="111125" indent="0" fontAlgn="auto">
              <a:lnSpc>
                <a:spcPct val="100000"/>
              </a:lnSpc>
              <a:buFont typeface="Wingdings 3" panose="05040102010807070707" pitchFamily="18" charset="2"/>
              <a:buNone/>
            </a:pPr>
            <a:r>
              <a:rPr lang="zh-CN" altLang="en-US" sz="2400" dirty="0">
                <a:latin typeface="宋体" panose="02010600030101010101" pitchFamily="2" charset="-122"/>
                <a:ea typeface="宋体" panose="02010600030101010101" pitchFamily="2" charset="-122"/>
                <a:cs typeface="宋体" panose="02010600030101010101" pitchFamily="2" charset="-122"/>
              </a:rPr>
              <a:t>（</a:t>
            </a:r>
            <a:r>
              <a:rPr lang="en-US" altLang="zh-CN" sz="2400" dirty="0">
                <a:latin typeface="宋体" panose="02010600030101010101" pitchFamily="2" charset="-122"/>
                <a:ea typeface="宋体" panose="02010600030101010101" pitchFamily="2" charset="-122"/>
                <a:cs typeface="宋体" panose="02010600030101010101" pitchFamily="2" charset="-122"/>
              </a:rPr>
              <a:t>1</a:t>
            </a:r>
            <a:r>
              <a:rPr lang="zh-CN" altLang="en-US" sz="2400" dirty="0">
                <a:latin typeface="宋体" panose="02010600030101010101" pitchFamily="2" charset="-122"/>
                <a:ea typeface="宋体" panose="02010600030101010101" pitchFamily="2" charset="-122"/>
                <a:cs typeface="宋体" panose="02010600030101010101" pitchFamily="2" charset="-122"/>
              </a:rPr>
              <a:t>）音高  声音的高低，它主要取决于发音体振动的频率。人能听到的频率范围在</a:t>
            </a:r>
            <a:r>
              <a:rPr lang="en-US" altLang="zh-CN" sz="2400" dirty="0">
                <a:latin typeface="宋体" panose="02010600030101010101" pitchFamily="2" charset="-122"/>
                <a:ea typeface="宋体" panose="02010600030101010101" pitchFamily="2" charset="-122"/>
                <a:cs typeface="宋体" panose="02010600030101010101" pitchFamily="2" charset="-122"/>
              </a:rPr>
              <a:t>16-20000</a:t>
            </a:r>
            <a:r>
              <a:rPr lang="zh-CN" altLang="en-US" sz="2400" dirty="0">
                <a:latin typeface="宋体" panose="02010600030101010101" pitchFamily="2" charset="-122"/>
                <a:ea typeface="宋体" panose="02010600030101010101" pitchFamily="2" charset="-122"/>
                <a:cs typeface="宋体" panose="02010600030101010101" pitchFamily="2" charset="-122"/>
              </a:rPr>
              <a:t>赫兹之间。</a:t>
            </a:r>
            <a:endParaRPr lang="en-US" altLang="zh-CN" sz="2400" dirty="0">
              <a:latin typeface="宋体" panose="02010600030101010101" pitchFamily="2" charset="-122"/>
              <a:ea typeface="宋体" panose="02010600030101010101" pitchFamily="2" charset="-122"/>
              <a:cs typeface="宋体" panose="02010600030101010101" pitchFamily="2" charset="-122"/>
            </a:endParaRPr>
          </a:p>
          <a:p>
            <a:pPr marL="624205" indent="-513080" fontAlgn="auto">
              <a:lnSpc>
                <a:spcPct val="100000"/>
              </a:lnSpc>
              <a:buFont typeface="Wingdings 3" panose="05040102010807070707" pitchFamily="18" charset="2"/>
              <a:buAutoNum type="arabicPlain"/>
            </a:pP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marL="624205" indent="-513080" fontAlgn="auto">
              <a:lnSpc>
                <a:spcPct val="100000"/>
              </a:lnSpc>
            </a:pPr>
            <a:r>
              <a:rPr lang="zh-CN" altLang="en-US" sz="2400" dirty="0">
                <a:latin typeface="宋体" panose="02010600030101010101" pitchFamily="2" charset="-122"/>
                <a:ea typeface="宋体" panose="02010600030101010101" pitchFamily="2" charset="-122"/>
                <a:cs typeface="宋体" panose="02010600030101010101" pitchFamily="2" charset="-122"/>
              </a:rPr>
              <a:t>长而粗厚的发音体振动慢，短而细薄的发音体振动快，语音高低和人的声带的长短厚薄松紧有关。</a:t>
            </a:r>
          </a:p>
          <a:p>
            <a:pPr marL="624205" indent="-513080" fontAlgn="auto">
              <a:lnSpc>
                <a:spcPct val="100000"/>
              </a:lnSpc>
            </a:pPr>
            <a:r>
              <a:rPr lang="zh-CN" altLang="en-US" sz="2400" dirty="0">
                <a:latin typeface="宋体" panose="02010600030101010101" pitchFamily="2" charset="-122"/>
                <a:ea typeface="宋体" panose="02010600030101010101" pitchFamily="2" charset="-122"/>
                <a:cs typeface="宋体" panose="02010600030101010101" pitchFamily="2" charset="-122"/>
              </a:rPr>
              <a:t>妇女儿童声带短而薄，声音高些，男子声带长而厚，声音低些。（一般男子</a:t>
            </a:r>
            <a:r>
              <a:rPr lang="en-US" altLang="zh-CN" sz="2400" dirty="0">
                <a:latin typeface="宋体" panose="02010600030101010101" pitchFamily="2" charset="-122"/>
                <a:ea typeface="宋体" panose="02010600030101010101" pitchFamily="2" charset="-122"/>
                <a:cs typeface="宋体" panose="02010600030101010101" pitchFamily="2" charset="-122"/>
              </a:rPr>
              <a:t>50-200Hz</a:t>
            </a:r>
            <a:r>
              <a:rPr lang="zh-CN" altLang="en-US" sz="2400" dirty="0">
                <a:latin typeface="宋体" panose="02010600030101010101" pitchFamily="2" charset="-122"/>
                <a:ea typeface="宋体" panose="02010600030101010101" pitchFamily="2" charset="-122"/>
                <a:cs typeface="宋体" panose="02010600030101010101" pitchFamily="2" charset="-122"/>
              </a:rPr>
              <a:t>，女子</a:t>
            </a:r>
            <a:r>
              <a:rPr lang="en-US" altLang="zh-CN" sz="2400" dirty="0">
                <a:latin typeface="宋体" panose="02010600030101010101" pitchFamily="2" charset="-122"/>
                <a:ea typeface="宋体" panose="02010600030101010101" pitchFamily="2" charset="-122"/>
                <a:cs typeface="宋体" panose="02010600030101010101" pitchFamily="2" charset="-122"/>
              </a:rPr>
              <a:t>150-400Hz</a:t>
            </a:r>
            <a:r>
              <a:rPr lang="zh-CN" altLang="en-US" sz="2400" dirty="0">
                <a:latin typeface="宋体" panose="02010600030101010101" pitchFamily="2" charset="-122"/>
                <a:ea typeface="宋体" panose="02010600030101010101" pitchFamily="2" charset="-122"/>
                <a:cs typeface="宋体" panose="02010600030101010101" pitchFamily="2" charset="-122"/>
              </a:rPr>
              <a:t>，男高音约可达到</a:t>
            </a:r>
            <a:r>
              <a:rPr lang="en-US" altLang="zh-CN" sz="2400" dirty="0">
                <a:latin typeface="宋体" panose="02010600030101010101" pitchFamily="2" charset="-122"/>
                <a:ea typeface="宋体" panose="02010600030101010101" pitchFamily="2" charset="-122"/>
                <a:cs typeface="宋体" panose="02010600030101010101" pitchFamily="2" charset="-122"/>
              </a:rPr>
              <a:t>500Hz</a:t>
            </a:r>
            <a:r>
              <a:rPr lang="zh-CN" altLang="en-US" sz="2400" dirty="0">
                <a:latin typeface="宋体" panose="02010600030101010101" pitchFamily="2" charset="-122"/>
                <a:ea typeface="宋体" panose="02010600030101010101" pitchFamily="2" charset="-122"/>
                <a:cs typeface="宋体" panose="02010600030101010101" pitchFamily="2" charset="-122"/>
              </a:rPr>
              <a:t>，女高音</a:t>
            </a:r>
            <a:r>
              <a:rPr lang="en-US" altLang="zh-CN" sz="2400" dirty="0">
                <a:latin typeface="宋体" panose="02010600030101010101" pitchFamily="2" charset="-122"/>
                <a:ea typeface="宋体" panose="02010600030101010101" pitchFamily="2" charset="-122"/>
                <a:cs typeface="宋体" panose="02010600030101010101" pitchFamily="2" charset="-122"/>
              </a:rPr>
              <a:t>1000Hz</a:t>
            </a:r>
            <a:r>
              <a:rPr lang="zh-CN" altLang="en-US" sz="2400" dirty="0">
                <a:latin typeface="宋体" panose="02010600030101010101" pitchFamily="2" charset="-122"/>
                <a:ea typeface="宋体" panose="02010600030101010101" pitchFamily="2" charset="-122"/>
                <a:cs typeface="宋体" panose="02010600030101010101" pitchFamily="2" charset="-122"/>
              </a:rPr>
              <a:t>左右，用假声梅兰芳唱青衣到</a:t>
            </a:r>
            <a:r>
              <a:rPr lang="en-US" altLang="zh-CN" sz="2400" dirty="0">
                <a:latin typeface="宋体" panose="02010600030101010101" pitchFamily="2" charset="-122"/>
                <a:ea typeface="宋体" panose="02010600030101010101" pitchFamily="2" charset="-122"/>
                <a:cs typeface="宋体" panose="02010600030101010101" pitchFamily="2" charset="-122"/>
              </a:rPr>
              <a:t>800Hz</a:t>
            </a:r>
            <a:r>
              <a:rPr lang="zh-CN" altLang="en-US" sz="2400" dirty="0">
                <a:latin typeface="宋体" panose="02010600030101010101" pitchFamily="2" charset="-122"/>
                <a:ea typeface="宋体" panose="02010600030101010101" pitchFamily="2" charset="-122"/>
                <a:cs typeface="宋体" panose="02010600030101010101" pitchFamily="2" charset="-122"/>
              </a:rPr>
              <a:t>，阿宝信天游到</a:t>
            </a:r>
            <a:r>
              <a:rPr lang="en-US" altLang="zh-CN" sz="2400" dirty="0">
                <a:latin typeface="宋体" panose="02010600030101010101" pitchFamily="2" charset="-122"/>
                <a:ea typeface="宋体" panose="02010600030101010101" pitchFamily="2" charset="-122"/>
                <a:cs typeface="宋体" panose="02010600030101010101" pitchFamily="2" charset="-122"/>
              </a:rPr>
              <a:t>900Hz</a:t>
            </a:r>
            <a:r>
              <a:rPr lang="zh-CN" altLang="en-US" sz="2400" dirty="0">
                <a:latin typeface="宋体" panose="02010600030101010101" pitchFamily="2" charset="-122"/>
                <a:ea typeface="宋体" panose="02010600030101010101" pitchFamily="2" charset="-122"/>
                <a:cs typeface="宋体" panose="02010600030101010101" pitchFamily="2" charset="-122"/>
              </a:rPr>
              <a:t>，俄罗斯</a:t>
            </a:r>
            <a:r>
              <a:rPr lang="en-US" altLang="zh-CN" sz="2400" dirty="0">
                <a:latin typeface="宋体" panose="02010600030101010101" pitchFamily="2" charset="-122"/>
                <a:ea typeface="宋体" panose="02010600030101010101" pitchFamily="2" charset="-122"/>
                <a:cs typeface="宋体" panose="02010600030101010101" pitchFamily="2" charset="-122"/>
              </a:rPr>
              <a:t>Vitas《</a:t>
            </a:r>
            <a:r>
              <a:rPr lang="zh-CN" altLang="en-US" sz="2400" dirty="0">
                <a:latin typeface="宋体" panose="02010600030101010101" pitchFamily="2" charset="-122"/>
                <a:ea typeface="宋体" panose="02010600030101010101" pitchFamily="2" charset="-122"/>
                <a:cs typeface="宋体" panose="02010600030101010101" pitchFamily="2" charset="-122"/>
              </a:rPr>
              <a:t>奉献</a:t>
            </a:r>
            <a:r>
              <a:rPr lang="en-US" altLang="zh-CN" sz="2400" dirty="0">
                <a:latin typeface="宋体" panose="02010600030101010101" pitchFamily="2" charset="-122"/>
                <a:ea typeface="宋体" panose="02010600030101010101" pitchFamily="2" charset="-122"/>
                <a:cs typeface="宋体" panose="02010600030101010101" pitchFamily="2" charset="-122"/>
              </a:rPr>
              <a:t>》</a:t>
            </a:r>
            <a:r>
              <a:rPr lang="zh-CN" altLang="en-US" sz="2400" dirty="0">
                <a:latin typeface="宋体" panose="02010600030101010101" pitchFamily="2" charset="-122"/>
                <a:ea typeface="宋体" panose="02010600030101010101" pitchFamily="2" charset="-122"/>
                <a:cs typeface="宋体" panose="02010600030101010101" pitchFamily="2" charset="-122"/>
              </a:rPr>
              <a:t>最高到</a:t>
            </a:r>
            <a:r>
              <a:rPr lang="en-US" altLang="zh-CN" sz="2400" dirty="0">
                <a:latin typeface="宋体" panose="02010600030101010101" pitchFamily="2" charset="-122"/>
                <a:ea typeface="宋体" panose="02010600030101010101" pitchFamily="2" charset="-122"/>
                <a:cs typeface="宋体" panose="02010600030101010101" pitchFamily="2" charset="-122"/>
              </a:rPr>
              <a:t>1600Hz</a:t>
            </a:r>
            <a:r>
              <a:rPr lang="zh-CN" altLang="en-US" sz="2400" dirty="0">
                <a:latin typeface="宋体" panose="02010600030101010101" pitchFamily="2" charset="-122"/>
                <a:ea typeface="宋体" panose="02010600030101010101" pitchFamily="2" charset="-122"/>
                <a:cs typeface="宋体" panose="02010600030101010101" pitchFamily="2" charset="-122"/>
              </a:rPr>
              <a:t>）（朱晓农、焦磊 </a:t>
            </a:r>
            <a:r>
              <a:rPr lang="en-US" altLang="zh-CN" sz="2400" dirty="0">
                <a:latin typeface="宋体" panose="02010600030101010101" pitchFamily="2" charset="-122"/>
                <a:ea typeface="宋体" panose="02010600030101010101" pitchFamily="2" charset="-122"/>
                <a:cs typeface="宋体" panose="02010600030101010101" pitchFamily="2" charset="-122"/>
              </a:rPr>
              <a:t>2013:168</a:t>
            </a:r>
            <a:r>
              <a:rPr lang="zh-CN" altLang="en-US" sz="2400" dirty="0">
                <a:latin typeface="宋体" panose="02010600030101010101" pitchFamily="2" charset="-122"/>
                <a:ea typeface="宋体" panose="02010600030101010101" pitchFamily="2" charset="-122"/>
                <a:cs typeface="宋体" panose="02010600030101010101" pitchFamily="2" charset="-122"/>
              </a:rPr>
              <a:t>）</a:t>
            </a:r>
          </a:p>
          <a:p>
            <a:pPr marL="624205" indent="-513080" fontAlgn="auto">
              <a:lnSpc>
                <a:spcPct val="100000"/>
              </a:lnSpc>
            </a:pP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marL="624205" indent="-513080" fontAlgn="auto">
              <a:lnSpc>
                <a:spcPct val="100000"/>
              </a:lnSpc>
            </a:pPr>
            <a:endParaRPr lang="zh-CN" altLang="en-US" sz="2400" dirty="0"/>
          </a:p>
        </p:txBody>
      </p:sp>
      <p:sp>
        <p:nvSpPr>
          <p:cNvPr id="18435" name="标题 2"/>
          <p:cNvSpPr>
            <a:spLocks noGrp="1"/>
          </p:cNvSpPr>
          <p:nvPr>
            <p:ph type="title"/>
          </p:nvPr>
        </p:nvSpPr>
        <p:spPr>
          <a:xfrm>
            <a:off x="1040130" y="274638"/>
            <a:ext cx="8229600" cy="706437"/>
          </a:xfrm>
        </p:spPr>
        <p:txBody>
          <a:bodyPr vert="horz" wrap="square" lIns="91440" tIns="45720" rIns="91440" bIns="45720" anchor="ctr"/>
          <a:lstStyle/>
          <a:p>
            <a:pPr eaLnBrk="1" hangingPunct="1"/>
            <a:r>
              <a:rPr lang="zh-CN" altLang="en-US" sz="3700" dirty="0"/>
              <a:t>语音四要素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框 2"/>
          <p:cNvSpPr txBox="1"/>
          <p:nvPr/>
        </p:nvSpPr>
        <p:spPr>
          <a:xfrm>
            <a:off x="609600" y="1417955"/>
            <a:ext cx="8293735" cy="4030980"/>
          </a:xfrm>
          <a:prstGeom prst="rect">
            <a:avLst/>
          </a:prstGeom>
          <a:noFill/>
        </p:spPr>
        <p:txBody>
          <a:bodyPr wrap="square" rtlCol="0" anchor="t">
            <a:spAutoFit/>
          </a:bodyPr>
          <a:lstStyle/>
          <a:p>
            <a:pPr marL="624205" indent="-513080" fontAlgn="auto">
              <a:lnSpc>
                <a:spcPct val="100000"/>
              </a:lnSpc>
              <a:buFont typeface="Arial" panose="020B0604020202020204" pitchFamily="34" charset="0"/>
              <a:buChar char="•"/>
            </a:pPr>
            <a:r>
              <a:rPr lang="zh-CN" altLang="en-US" sz="3200" dirty="0">
                <a:latin typeface="宋体" panose="02010600030101010101" pitchFamily="2" charset="-122"/>
                <a:ea typeface="宋体" panose="02010600030101010101" pitchFamily="2" charset="-122"/>
                <a:cs typeface="宋体" panose="02010600030101010101" pitchFamily="2" charset="-122"/>
                <a:sym typeface="+mn-ea"/>
              </a:rPr>
              <a:t>人可以通过喉部肌肉运动控制声带的松紧使声音高低发生变化。</a:t>
            </a:r>
          </a:p>
          <a:p>
            <a:pPr marL="624205" indent="-513080" fontAlgn="auto">
              <a:lnSpc>
                <a:spcPct val="100000"/>
              </a:lnSpc>
              <a:buFont typeface="Arial" panose="020B0604020202020204" pitchFamily="34" charset="0"/>
              <a:buChar char="•"/>
            </a:pPr>
            <a:r>
              <a:rPr lang="zh-CN" altLang="en-US" sz="3200" dirty="0">
                <a:latin typeface="宋体" panose="02010600030101010101" pitchFamily="2" charset="-122"/>
                <a:ea typeface="宋体" panose="02010600030101010101" pitchFamily="2" charset="-122"/>
                <a:cs typeface="宋体" panose="02010600030101010101" pitchFamily="2" charset="-122"/>
                <a:sym typeface="+mn-ea"/>
              </a:rPr>
              <a:t>同一个人的声音有高低的不同，是因为人类有控制声带松紧和声带振动范围大小的能力。</a:t>
            </a:r>
            <a:endParaRPr lang="zh-CN" altLang="en-US" sz="3200" dirty="0">
              <a:latin typeface="宋体" panose="02010600030101010101" pitchFamily="2" charset="-122"/>
              <a:ea typeface="宋体" panose="02010600030101010101" pitchFamily="2" charset="-122"/>
              <a:cs typeface="宋体" panose="02010600030101010101" pitchFamily="2" charset="-122"/>
            </a:endParaRPr>
          </a:p>
          <a:p>
            <a:pPr marL="624205" indent="-513080" fontAlgn="auto">
              <a:lnSpc>
                <a:spcPct val="100000"/>
              </a:lnSpc>
              <a:buFont typeface="Arial" panose="020B0604020202020204" pitchFamily="34" charset="0"/>
              <a:buChar char="•"/>
            </a:pPr>
            <a:r>
              <a:rPr lang="zh-CN" altLang="en-US" sz="3200" dirty="0">
                <a:latin typeface="宋体" panose="02010600030101010101" pitchFamily="2" charset="-122"/>
                <a:ea typeface="宋体" panose="02010600030101010101" pitchFamily="2" charset="-122"/>
                <a:cs typeface="宋体" panose="02010600030101010101" pitchFamily="2" charset="-122"/>
                <a:sym typeface="+mn-ea"/>
              </a:rPr>
              <a:t>汉藏语系中有声调的语言，如汉语声调就是通过音高升降曲直的变化形成的。</a:t>
            </a:r>
          </a:p>
          <a:p>
            <a:pPr marL="111125" indent="0" fontAlgn="auto">
              <a:lnSpc>
                <a:spcPct val="100000"/>
              </a:lnSpc>
              <a:buFont typeface="Arial" panose="020B0604020202020204" pitchFamily="34" charset="0"/>
              <a:buNone/>
            </a:pPr>
            <a:r>
              <a:rPr lang="zh-CN" altLang="en-US" sz="3200" dirty="0">
                <a:latin typeface="楷体" panose="02010609060101010101" pitchFamily="49" charset="-122"/>
                <a:ea typeface="楷体" panose="02010609060101010101" pitchFamily="49" charset="-122"/>
                <a:cs typeface="宋体" panose="02010600030101010101" pitchFamily="2" charset="-122"/>
                <a:sym typeface="+mn-ea"/>
              </a:rPr>
              <a:t>       </a:t>
            </a:r>
            <a:r>
              <a:rPr lang="zh-CN" altLang="en-US" sz="3200" dirty="0">
                <a:solidFill>
                  <a:srgbClr val="C00000"/>
                </a:solidFill>
                <a:latin typeface="楷体" panose="02010609060101010101" pitchFamily="49" charset="-122"/>
                <a:ea typeface="楷体" panose="02010609060101010101" pitchFamily="49" charset="-122"/>
                <a:cs typeface="宋体" panose="02010600030101010101" pitchFamily="2" charset="-122"/>
                <a:sym typeface="+mn-ea"/>
              </a:rPr>
              <a:t>激流勇进</a:t>
            </a:r>
            <a:r>
              <a:rPr lang="zh-CN" altLang="en-US" sz="3200" dirty="0">
                <a:solidFill>
                  <a:srgbClr val="C00000"/>
                </a:solidFill>
                <a:sym typeface="+mn-ea"/>
              </a:rPr>
              <a:t> </a:t>
            </a:r>
          </a:p>
        </p:txBody>
      </p:sp>
      <p:pic>
        <p:nvPicPr>
          <p:cNvPr id="44036" name="Picture 2"/>
          <p:cNvPicPr>
            <a:picLocks noChangeAspect="1"/>
          </p:cNvPicPr>
          <p:nvPr/>
        </p:nvPicPr>
        <p:blipFill>
          <a:blip r:embed="rId2"/>
          <a:stretch>
            <a:fillRect/>
          </a:stretch>
        </p:blipFill>
        <p:spPr>
          <a:xfrm>
            <a:off x="9228455" y="1863090"/>
            <a:ext cx="2469515" cy="240792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p:cNvSpPr>
          <p:nvPr>
            <p:ph idx="1"/>
          </p:nvPr>
        </p:nvSpPr>
        <p:spPr>
          <a:xfrm>
            <a:off x="673768" y="497305"/>
            <a:ext cx="10325067" cy="5495825"/>
          </a:xfrm>
        </p:spPr>
        <p:txBody>
          <a:bodyPr vert="horz" wrap="square" lIns="91440" tIns="45720" rIns="91440" bIns="45720" anchor="t">
            <a:normAutofit fontScale="92500" lnSpcReduction="20000"/>
          </a:bodyPr>
          <a:lstStyle/>
          <a:p>
            <a:pPr fontAlgn="auto">
              <a:lnSpc>
                <a:spcPct val="100000"/>
              </a:lnSpc>
              <a:buFont typeface="Wingdings" panose="05000000000000000000" pitchFamily="2" charset="2"/>
              <a:buNone/>
            </a:pPr>
            <a:r>
              <a:rPr lang="zh-CN" altLang="zh-CN" sz="3600" dirty="0"/>
              <a:t>（</a:t>
            </a:r>
            <a:r>
              <a:rPr lang="en-US" altLang="zh-CN" sz="3600" dirty="0"/>
              <a:t>2</a:t>
            </a:r>
            <a:r>
              <a:rPr lang="zh-CN" altLang="zh-CN" sz="3600" dirty="0"/>
              <a:t>） </a:t>
            </a:r>
            <a:r>
              <a:rPr lang="zh-CN" altLang="zh-CN" dirty="0">
                <a:latin typeface="+mn-ea"/>
              </a:rPr>
              <a:t>音强   音强就是声音的强弱，它主要取决于声音振幅的大小。</a:t>
            </a:r>
          </a:p>
          <a:p>
            <a:pPr fontAlgn="auto">
              <a:lnSpc>
                <a:spcPct val="100000"/>
              </a:lnSpc>
              <a:buFont typeface="Wingdings" panose="05000000000000000000" pitchFamily="2" charset="2"/>
              <a:buNone/>
            </a:pPr>
            <a:r>
              <a:rPr lang="zh-CN" altLang="zh-CN" dirty="0">
                <a:latin typeface="+mn-ea"/>
              </a:rPr>
              <a:t>        语音的强弱决定于发音时用力的大小。用力大，气流强，声音就强，反之，声音就弱。</a:t>
            </a:r>
          </a:p>
          <a:p>
            <a:pPr fontAlgn="auto">
              <a:lnSpc>
                <a:spcPct val="100000"/>
              </a:lnSpc>
              <a:buFont typeface="Wingdings" panose="05000000000000000000" pitchFamily="2" charset="2"/>
              <a:buNone/>
            </a:pPr>
            <a:r>
              <a:rPr lang="zh-CN" altLang="zh-CN" dirty="0">
                <a:latin typeface="+mn-ea"/>
              </a:rPr>
              <a:t>       英语单词的重音、次重音就是利用音强造成的。汉语中轻读音节也是利用音强的变化构成的。</a:t>
            </a:r>
            <a:endParaRPr lang="en-US" altLang="zh-CN" dirty="0">
              <a:latin typeface="+mn-ea"/>
            </a:endParaRPr>
          </a:p>
          <a:p>
            <a:pPr marL="0" lvl="0" indent="0">
              <a:buNone/>
              <a:defRPr/>
            </a:pPr>
            <a:endPar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a:p>
            <a:pPr marL="0" lvl="0" indent="0">
              <a:buNone/>
              <a:defRPr/>
            </a:pP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content</a:t>
            </a:r>
            <a:r>
              <a:rPr lang="zh-CN" altLang="en-US"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kɔntənt</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（名词，内容）</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kən'tent</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（形容词，满意的）</a:t>
            </a:r>
            <a:endPar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lvl="0" indent="0">
              <a:buNone/>
              <a:defRPr/>
            </a:pPr>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地道：</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[ti</a:t>
            </a:r>
            <a:r>
              <a:rPr lang="en-US" altLang="zh-CN" baseline="30000" dirty="0">
                <a:solidFill>
                  <a:prstClr val="black"/>
                </a:solidFill>
                <a:latin typeface="Times New Roman" panose="02020603050405020304" pitchFamily="18" charset="0"/>
                <a:cs typeface="Times New Roman" panose="02020603050405020304" pitchFamily="18" charset="0"/>
              </a:rPr>
              <a:t>51</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tɑu</a:t>
            </a:r>
            <a:r>
              <a:rPr lang="en-US" altLang="zh-CN" baseline="30000" dirty="0">
                <a:solidFill>
                  <a:prstClr val="black"/>
                </a:solidFill>
                <a:latin typeface="Times New Roman" panose="02020603050405020304" pitchFamily="18" charset="0"/>
                <a:cs typeface="Times New Roman" panose="02020603050405020304" pitchFamily="18" charset="0"/>
              </a:rPr>
              <a:t>51</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（名词，地下非天然的道路或坑道）</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[ti</a:t>
            </a:r>
            <a:r>
              <a:rPr lang="en-US" altLang="zh-CN" baseline="30000" dirty="0">
                <a:solidFill>
                  <a:prstClr val="black"/>
                </a:solidFill>
                <a:latin typeface="Times New Roman" panose="02020603050405020304" pitchFamily="18" charset="0"/>
                <a:cs typeface="Times New Roman" panose="02020603050405020304" pitchFamily="18" charset="0"/>
              </a:rPr>
              <a:t>51</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tɑu</a:t>
            </a:r>
            <a:r>
              <a:rPr lang="en-US" altLang="zh-CN" baseline="30000" dirty="0">
                <a:solidFill>
                  <a:prstClr val="black"/>
                </a:solidFill>
                <a:latin typeface="Times New Roman" panose="02020603050405020304" pitchFamily="18" charset="0"/>
                <a:cs typeface="Times New Roman" panose="02020603050405020304" pitchFamily="18" charset="0"/>
              </a:rPr>
              <a:t>0</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（形容词，正宗的）</a:t>
            </a:r>
            <a:endPar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lvl="0" indent="0">
              <a:buNone/>
              <a:defRPr/>
            </a:pPr>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我想起</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[ʨʰi</a:t>
            </a:r>
            <a:r>
              <a:rPr lang="en-US" altLang="zh-CN" baseline="30000" dirty="0">
                <a:solidFill>
                  <a:prstClr val="black"/>
                </a:solidFill>
                <a:latin typeface="Times New Roman" panose="02020603050405020304" pitchFamily="18" charset="0"/>
                <a:cs typeface="Times New Roman" panose="02020603050405020304" pitchFamily="18" charset="0"/>
              </a:rPr>
              <a:t>214</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来了</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我想起</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[ʨʰi</a:t>
            </a:r>
            <a:r>
              <a:rPr lang="en-US" altLang="zh-CN" baseline="30000" dirty="0">
                <a:solidFill>
                  <a:prstClr val="black"/>
                </a:solidFill>
                <a:latin typeface="Times New Roman" panose="02020603050405020304" pitchFamily="18" charset="0"/>
                <a:cs typeface="Times New Roman" panose="02020603050405020304" pitchFamily="18" charset="0"/>
              </a:rPr>
              <a:t>0</a:t>
            </a:r>
            <a:r>
              <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来了</a:t>
            </a:r>
            <a:endParaRPr lang="en-US" altLang="zh-CN"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lvl="0" indent="0">
              <a:buNone/>
              <a:defRPr/>
            </a:pPr>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小心地滑</a:t>
            </a:r>
          </a:p>
          <a:p>
            <a:pPr fontAlgn="auto">
              <a:lnSpc>
                <a:spcPct val="100000"/>
              </a:lnSpc>
              <a:buFont typeface="Wingdings" panose="05000000000000000000" pitchFamily="2" charset="2"/>
              <a:buNone/>
            </a:pPr>
            <a:endParaRPr lang="en-US" altLang="zh-CN" dirty="0">
              <a:latin typeface="楷体" panose="02010609060101010101" pitchFamily="49" charset="-122"/>
              <a:ea typeface="楷体" panose="02010609060101010101" pitchFamily="49" charset="-122"/>
            </a:endParaRPr>
          </a:p>
          <a:p>
            <a:pPr fontAlgn="auto">
              <a:lnSpc>
                <a:spcPct val="100000"/>
              </a:lnSpc>
              <a:buFont typeface="Wingdings" panose="05000000000000000000" pitchFamily="2" charset="2"/>
              <a:buNone/>
            </a:pPr>
            <a:r>
              <a:rPr lang="zh-CN" altLang="zh-CN" dirty="0">
                <a:latin typeface="楷体" panose="02010609060101010101" pitchFamily="49" charset="-122"/>
                <a:ea typeface="楷体" panose="02010609060101010101" pitchFamily="49" charset="-122"/>
              </a:rPr>
              <a:t>注意：我们平常要别人大声说、小声说，是指音高还是指音强？   </a:t>
            </a:r>
            <a:r>
              <a:rPr lang="zh-CN" altLang="zh-CN" sz="2800" dirty="0"/>
              <a:t>          </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animEffect filter="dissolve">
                                      <p:cBhvr>
                                        <p:cTn id="7" dur="500"/>
                                        <p:tgtEl>
                                          <p:spTgt spid="2048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482">
                                            <p:txEl>
                                              <p:pRg st="1" end="1"/>
                                            </p:txEl>
                                          </p:spTgt>
                                        </p:tgtEl>
                                        <p:attrNameLst>
                                          <p:attrName>style.visibility</p:attrName>
                                        </p:attrNameLst>
                                      </p:cBhvr>
                                      <p:to>
                                        <p:strVal val="visible"/>
                                      </p:to>
                                    </p:set>
                                    <p:animEffect filter="dissolve">
                                      <p:cBhvr>
                                        <p:cTn id="10" dur="500"/>
                                        <p:tgtEl>
                                          <p:spTgt spid="2048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482">
                                            <p:txEl>
                                              <p:pRg st="2" end="2"/>
                                            </p:txEl>
                                          </p:spTgt>
                                        </p:tgtEl>
                                        <p:attrNameLst>
                                          <p:attrName>style.visibility</p:attrName>
                                        </p:attrNameLst>
                                      </p:cBhvr>
                                      <p:to>
                                        <p:strVal val="visible"/>
                                      </p:to>
                                    </p:set>
                                    <p:animEffect filter="dissolve">
                                      <p:cBhvr>
                                        <p:cTn id="13" dur="500"/>
                                        <p:tgtEl>
                                          <p:spTgt spid="20482">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482">
                                            <p:txEl>
                                              <p:pRg st="4" end="4"/>
                                            </p:txEl>
                                          </p:spTgt>
                                        </p:tgtEl>
                                        <p:attrNameLst>
                                          <p:attrName>style.visibility</p:attrName>
                                        </p:attrNameLst>
                                      </p:cBhvr>
                                      <p:to>
                                        <p:strVal val="visible"/>
                                      </p:to>
                                    </p:set>
                                    <p:animEffect filter="dissolve">
                                      <p:cBhvr>
                                        <p:cTn id="16" dur="500"/>
                                        <p:tgtEl>
                                          <p:spTgt spid="20482">
                                            <p:txEl>
                                              <p:pRg st="4" end="4"/>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0482">
                                            <p:txEl>
                                              <p:pRg st="5" end="5"/>
                                            </p:txEl>
                                          </p:spTgt>
                                        </p:tgtEl>
                                        <p:attrNameLst>
                                          <p:attrName>style.visibility</p:attrName>
                                        </p:attrNameLst>
                                      </p:cBhvr>
                                      <p:to>
                                        <p:strVal val="visible"/>
                                      </p:to>
                                    </p:set>
                                    <p:animEffect filter="dissolve">
                                      <p:cBhvr>
                                        <p:cTn id="19" dur="500"/>
                                        <p:tgtEl>
                                          <p:spTgt spid="20482">
                                            <p:txEl>
                                              <p:pRg st="5" end="5"/>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482">
                                            <p:txEl>
                                              <p:pRg st="6" end="6"/>
                                            </p:txEl>
                                          </p:spTgt>
                                        </p:tgtEl>
                                        <p:attrNameLst>
                                          <p:attrName>style.visibility</p:attrName>
                                        </p:attrNameLst>
                                      </p:cBhvr>
                                      <p:to>
                                        <p:strVal val="visible"/>
                                      </p:to>
                                    </p:set>
                                    <p:animEffect filter="dissolve">
                                      <p:cBhvr>
                                        <p:cTn id="22" dur="500"/>
                                        <p:tgtEl>
                                          <p:spTgt spid="20482">
                                            <p:txEl>
                                              <p:pRg st="6" end="6"/>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482">
                                            <p:txEl>
                                              <p:pRg st="7" end="7"/>
                                            </p:txEl>
                                          </p:spTgt>
                                        </p:tgtEl>
                                        <p:attrNameLst>
                                          <p:attrName>style.visibility</p:attrName>
                                        </p:attrNameLst>
                                      </p:cBhvr>
                                      <p:to>
                                        <p:strVal val="visible"/>
                                      </p:to>
                                    </p:set>
                                    <p:animEffect filter="dissolve">
                                      <p:cBhvr>
                                        <p:cTn id="25" dur="500"/>
                                        <p:tgtEl>
                                          <p:spTgt spid="20482">
                                            <p:txEl>
                                              <p:pRg st="7" end="7"/>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0482">
                                            <p:txEl>
                                              <p:pRg st="9" end="9"/>
                                            </p:txEl>
                                          </p:spTgt>
                                        </p:tgtEl>
                                        <p:attrNameLst>
                                          <p:attrName>style.visibility</p:attrName>
                                        </p:attrNameLst>
                                      </p:cBhvr>
                                      <p:to>
                                        <p:strVal val="visible"/>
                                      </p:to>
                                    </p:set>
                                    <p:animEffect filter="dissolve">
                                      <p:cBhvr>
                                        <p:cTn id="28" dur="500"/>
                                        <p:tgtEl>
                                          <p:spTgt spid="2048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bldLvl="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p:cNvSpPr>
          <p:nvPr>
            <p:ph idx="1"/>
          </p:nvPr>
        </p:nvSpPr>
        <p:spPr>
          <a:xfrm>
            <a:off x="964298" y="529388"/>
            <a:ext cx="10842691" cy="5550570"/>
          </a:xfrm>
        </p:spPr>
        <p:txBody>
          <a:bodyPr vert="horz" wrap="square" lIns="91440" tIns="45720" rIns="91440" bIns="45720" anchor="t"/>
          <a:lstStyle/>
          <a:p>
            <a:pPr eaLnBrk="1" hangingPunct="1">
              <a:buFont typeface="Wingdings" panose="05000000000000000000" pitchFamily="2" charset="2"/>
              <a:buNone/>
            </a:pPr>
            <a:r>
              <a:rPr lang="zh-CN" altLang="en-US" sz="3600" dirty="0"/>
              <a:t>  </a:t>
            </a:r>
            <a:r>
              <a:rPr lang="zh-CN" altLang="en-US" sz="2400" dirty="0"/>
              <a:t>（</a:t>
            </a:r>
            <a:r>
              <a:rPr lang="en-US" altLang="zh-CN" sz="2400" dirty="0"/>
              <a:t>3</a:t>
            </a:r>
            <a:r>
              <a:rPr lang="zh-CN" altLang="en-US" sz="2400" dirty="0"/>
              <a:t>）音长   音长指声音的长短，它取决于发音体振动时间的长短。</a:t>
            </a:r>
          </a:p>
          <a:p>
            <a:pPr eaLnBrk="1" hangingPunct="1">
              <a:buFont typeface="Wingdings" panose="05000000000000000000" pitchFamily="2" charset="2"/>
              <a:buNone/>
            </a:pPr>
            <a:r>
              <a:rPr lang="zh-CN" altLang="en-US" sz="2400" dirty="0"/>
              <a:t>           音的长短之别在许多语言中都有区别意义的作用。汉语个别方言中也利用音的长短来区分意义。</a:t>
            </a:r>
          </a:p>
          <a:p>
            <a:pPr marL="0" lvl="0" indent="0">
              <a:buNone/>
              <a:defRPr/>
            </a:pPr>
            <a:r>
              <a:rPr lang="zh-CN" altLang="en-US" sz="20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元音</a:t>
            </a:r>
            <a:endParaRPr lang="en-US" altLang="zh-CN" sz="200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marL="0" lvl="0" indent="0">
              <a:buNone/>
              <a:defRPr/>
            </a:pPr>
            <a:r>
              <a:rPr lang="zh-CN" altLang="en-US" sz="20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  英语：</a:t>
            </a:r>
            <a:r>
              <a:rPr lang="en-US" altLang="zh-CN" sz="2000" dirty="0">
                <a:solidFill>
                  <a:prstClr val="black"/>
                </a:solidFill>
                <a:latin typeface="Times New Roman" panose="02020603050405020304" pitchFamily="18" charset="0"/>
                <a:cs typeface="Times New Roman" panose="02020603050405020304" pitchFamily="18" charset="0"/>
              </a:rPr>
              <a:t>beat[</a:t>
            </a:r>
            <a:r>
              <a:rPr lang="en-US" altLang="zh-CN" sz="2000" dirty="0" err="1">
                <a:solidFill>
                  <a:prstClr val="black"/>
                </a:solidFill>
                <a:latin typeface="Times New Roman" panose="02020603050405020304" pitchFamily="18" charset="0"/>
                <a:cs typeface="Times New Roman" panose="02020603050405020304" pitchFamily="18" charset="0"/>
              </a:rPr>
              <a:t>bi:t</a:t>
            </a:r>
            <a:r>
              <a:rPr lang="en-US" altLang="zh-CN" sz="2000" dirty="0">
                <a:solidFill>
                  <a:prstClr val="black"/>
                </a:solidFill>
                <a:latin typeface="Times New Roman" panose="02020603050405020304" pitchFamily="18" charset="0"/>
                <a:cs typeface="Times New Roman" panose="02020603050405020304" pitchFamily="18" charset="0"/>
              </a:rPr>
              <a:t>]</a:t>
            </a:r>
            <a:r>
              <a:rPr lang="zh-CN" altLang="en-US" sz="20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（击败）</a:t>
            </a:r>
            <a:r>
              <a:rPr lang="en-US" altLang="zh-CN" sz="2000" dirty="0">
                <a:solidFill>
                  <a:prstClr val="black"/>
                </a:solidFill>
                <a:latin typeface="Times New Roman" panose="02020603050405020304" pitchFamily="18" charset="0"/>
                <a:cs typeface="Times New Roman" panose="02020603050405020304" pitchFamily="18" charset="0"/>
              </a:rPr>
              <a:t>/ bit[bit]</a:t>
            </a:r>
            <a:r>
              <a:rPr lang="zh-CN" altLang="en-US" sz="20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（一点）；</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pool[</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pu:l</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（水池）</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pull[</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pul</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（拖、拉）</a:t>
            </a:r>
            <a:endPar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lvl="0" indent="0">
              <a:buNone/>
              <a:defRPr/>
            </a:pPr>
            <a:r>
              <a:rPr lang="zh-CN" altLang="en-US" sz="2000" dirty="0">
                <a:solidFill>
                  <a:prstClr val="black"/>
                </a:solidFill>
                <a:latin typeface="楷体" panose="02010609060101010101" pitchFamily="49" charset="-122"/>
                <a:ea typeface="楷体" panose="02010609060101010101" pitchFamily="49" charset="-122"/>
              </a:rPr>
              <a:t>  日语：</a:t>
            </a:r>
            <a:r>
              <a:rPr lang="ja-JP" altLang="en-US" sz="2000" dirty="0">
                <a:solidFill>
                  <a:prstClr val="black"/>
                </a:solidFill>
                <a:latin typeface="楷体" panose="02010609060101010101" pitchFamily="49" charset="-122"/>
                <a:ea typeface="楷体" panose="02010609060101010101" pitchFamily="49" charset="-122"/>
              </a:rPr>
              <a:t>おばあさん</a:t>
            </a:r>
            <a:r>
              <a:rPr lang="en-US" altLang="ja-JP"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oba:san</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楷体" panose="02010609060101010101" pitchFamily="49" charset="-122"/>
                <a:ea typeface="楷体" panose="02010609060101010101" pitchFamily="49" charset="-122"/>
              </a:rPr>
              <a:t>（奶奶）</a:t>
            </a:r>
            <a:r>
              <a:rPr lang="en-US" altLang="zh-CN" sz="2000" dirty="0">
                <a:solidFill>
                  <a:prstClr val="black"/>
                </a:solidFill>
                <a:latin typeface="楷体" panose="02010609060101010101" pitchFamily="49" charset="-122"/>
                <a:ea typeface="楷体" panose="02010609060101010101" pitchFamily="49" charset="-122"/>
              </a:rPr>
              <a:t>/ </a:t>
            </a:r>
            <a:r>
              <a:rPr lang="ja-JP" altLang="en-US" sz="2000" dirty="0">
                <a:solidFill>
                  <a:prstClr val="black"/>
                </a:solidFill>
                <a:latin typeface="楷体" panose="02010609060101010101" pitchFamily="49" charset="-122"/>
                <a:ea typeface="楷体" panose="02010609060101010101" pitchFamily="49" charset="-122"/>
              </a:rPr>
              <a:t>おばさん</a:t>
            </a:r>
            <a:r>
              <a:rPr lang="en-US" altLang="ja-JP"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obasan]</a:t>
            </a:r>
            <a:r>
              <a:rPr lang="zh-CN" altLang="en-US" sz="2000" dirty="0">
                <a:solidFill>
                  <a:prstClr val="black"/>
                </a:solidFill>
                <a:latin typeface="楷体" panose="02010609060101010101" pitchFamily="49" charset="-122"/>
                <a:ea typeface="楷体" panose="02010609060101010101" pitchFamily="49" charset="-122"/>
              </a:rPr>
              <a:t>（阿姨）</a:t>
            </a:r>
            <a:endParaRPr lang="en-US" altLang="zh-CN" sz="2000" dirty="0">
              <a:solidFill>
                <a:prstClr val="black"/>
              </a:solidFill>
              <a:latin typeface="楷体" panose="02010609060101010101" pitchFamily="49" charset="-122"/>
              <a:ea typeface="楷体" panose="02010609060101010101" pitchFamily="49" charset="-122"/>
            </a:endParaRPr>
          </a:p>
          <a:p>
            <a:pPr marL="0" indent="0">
              <a:buNone/>
              <a:defRPr/>
            </a:pPr>
            <a:r>
              <a:rPr lang="ja-JP" altLang="en-US" sz="2000" dirty="0">
                <a:solidFill>
                  <a:prstClr val="black"/>
                </a:solidFill>
                <a:latin typeface="楷体" panose="02010609060101010101" pitchFamily="49" charset="-122"/>
                <a:ea typeface="楷体" panose="02010609060101010101" pitchFamily="49" charset="-122"/>
              </a:rPr>
              <a:t>       おおがわ</a:t>
            </a:r>
            <a:r>
              <a:rPr lang="en-US" altLang="ja-JP"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o:ɡawa</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楷体" panose="02010609060101010101" pitchFamily="49" charset="-122"/>
                <a:ea typeface="楷体" panose="02010609060101010101" pitchFamily="49" charset="-122"/>
              </a:rPr>
              <a:t>（大川，大河）</a:t>
            </a:r>
            <a:r>
              <a:rPr lang="en-US" altLang="zh-CN" sz="2000" dirty="0">
                <a:solidFill>
                  <a:prstClr val="black"/>
                </a:solidFill>
                <a:latin typeface="楷体" panose="02010609060101010101" pitchFamily="49" charset="-122"/>
                <a:ea typeface="楷体" panose="02010609060101010101" pitchFamily="49" charset="-122"/>
              </a:rPr>
              <a:t>/</a:t>
            </a:r>
            <a:r>
              <a:rPr lang="ja-JP" altLang="en-US" sz="2000" dirty="0">
                <a:solidFill>
                  <a:prstClr val="black"/>
                </a:solidFill>
                <a:latin typeface="楷体" panose="02010609060101010101" pitchFamily="49" charset="-122"/>
                <a:ea typeface="楷体" panose="02010609060101010101" pitchFamily="49" charset="-122"/>
              </a:rPr>
              <a:t>おがわ</a:t>
            </a:r>
            <a:r>
              <a:rPr lang="en-US" altLang="ja-JP"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oɡawa</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楷体" panose="02010609060101010101" pitchFamily="49" charset="-122"/>
                <a:ea typeface="楷体" panose="02010609060101010101" pitchFamily="49" charset="-122"/>
              </a:rPr>
              <a:t>（小川，小河）</a:t>
            </a:r>
            <a:endParaRPr lang="en-US" altLang="zh-CN" sz="2000" dirty="0">
              <a:solidFill>
                <a:prstClr val="black"/>
              </a:solidFill>
              <a:latin typeface="楷体" panose="02010609060101010101" pitchFamily="49" charset="-122"/>
              <a:ea typeface="楷体" panose="02010609060101010101" pitchFamily="49" charset="-122"/>
            </a:endParaRPr>
          </a:p>
          <a:p>
            <a:pPr marL="0" indent="0">
              <a:buNone/>
              <a:defRPr/>
            </a:pPr>
            <a:r>
              <a:rPr lang="zh-CN" altLang="en-US" sz="20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  粤方言：</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三</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sa:m</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 </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心</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sam</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（一般记作</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sɐm</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）；街</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kaːi</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鸡</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[kai]</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（一般记作</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kɐi</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lvl="0" indent="0">
              <a:buNone/>
              <a:defRPr/>
            </a:pPr>
            <a:r>
              <a:rPr lang="zh-CN" altLang="en-US" sz="2000" dirty="0">
                <a:solidFill>
                  <a:prstClr val="black"/>
                </a:solidFill>
                <a:latin typeface="楷体" panose="02010609060101010101" pitchFamily="49" charset="-122"/>
                <a:ea typeface="楷体" panose="02010609060101010101" pitchFamily="49" charset="-122"/>
              </a:rPr>
              <a:t>辅音</a:t>
            </a:r>
            <a:endParaRPr lang="en-US" altLang="zh-CN" sz="2000" dirty="0">
              <a:solidFill>
                <a:prstClr val="black"/>
              </a:solidFill>
              <a:latin typeface="楷体" panose="02010609060101010101" pitchFamily="49" charset="-122"/>
              <a:ea typeface="楷体" panose="02010609060101010101" pitchFamily="49" charset="-122"/>
            </a:endParaRPr>
          </a:p>
          <a:p>
            <a:pPr marL="0" lvl="0" indent="0">
              <a:buNone/>
              <a:defRPr/>
            </a:pPr>
            <a:r>
              <a:rPr lang="zh-CN" altLang="en-US" sz="2000" dirty="0">
                <a:solidFill>
                  <a:prstClr val="black"/>
                </a:solidFill>
                <a:latin typeface="楷体" panose="02010609060101010101" pitchFamily="49" charset="-122"/>
                <a:ea typeface="楷体" panose="02010609060101010101" pitchFamily="49" charset="-122"/>
              </a:rPr>
              <a:t>  日语：</a:t>
            </a:r>
            <a:r>
              <a:rPr lang="ja-JP" altLang="en-US" sz="2000" dirty="0">
                <a:solidFill>
                  <a:prstClr val="black"/>
                </a:solidFill>
                <a:latin typeface="楷体" panose="02010609060101010101" pitchFamily="49" charset="-122"/>
                <a:ea typeface="楷体" panose="02010609060101010101" pitchFamily="49" charset="-122"/>
              </a:rPr>
              <a:t>さき</a:t>
            </a:r>
            <a:r>
              <a:rPr lang="en-US" altLang="ja-JP"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[saki]</a:t>
            </a:r>
            <a:r>
              <a:rPr lang="zh-CN" altLang="en-US" sz="2000" dirty="0">
                <a:solidFill>
                  <a:prstClr val="black"/>
                </a:solidFill>
                <a:latin typeface="楷体" panose="02010609060101010101" pitchFamily="49" charset="-122"/>
                <a:ea typeface="楷体" panose="02010609060101010101" pitchFamily="49" charset="-122"/>
              </a:rPr>
              <a:t>（早先）</a:t>
            </a:r>
            <a:r>
              <a:rPr lang="en-US" altLang="zh-CN" sz="2000" dirty="0">
                <a:solidFill>
                  <a:prstClr val="black"/>
                </a:solidFill>
                <a:latin typeface="楷体" panose="02010609060101010101" pitchFamily="49" charset="-122"/>
                <a:ea typeface="楷体" panose="02010609060101010101" pitchFamily="49" charset="-122"/>
              </a:rPr>
              <a:t>/</a:t>
            </a:r>
            <a:r>
              <a:rPr lang="ja-JP" altLang="en-US" sz="2000" dirty="0">
                <a:solidFill>
                  <a:prstClr val="black"/>
                </a:solidFill>
                <a:latin typeface="楷体" panose="02010609060101010101" pitchFamily="49" charset="-122"/>
                <a:ea typeface="楷体" panose="02010609060101010101" pitchFamily="49" charset="-122"/>
              </a:rPr>
              <a:t>さっき</a:t>
            </a:r>
            <a:r>
              <a:rPr lang="en-US" altLang="ja-JP"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sakːi</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（刚才）</a:t>
            </a:r>
            <a:endPar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lvl="0" indent="0">
              <a:buNone/>
              <a:defRPr/>
            </a:pPr>
            <a:r>
              <a:rPr lang="en-US" altLang="zh-CN" sz="20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意大利语：</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fato</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fa:to</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（命运）</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fatto</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fatːo</a:t>
            </a:r>
            <a:r>
              <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（事情）</a:t>
            </a:r>
            <a:endParaRPr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a:buNone/>
            </a:pPr>
            <a:endParaRPr lang="en-US" altLang="zh-CN" sz="2400" dirty="0">
              <a:latin typeface="宋体" panose="02010600030101010101" pitchFamily="2" charset="-122"/>
            </a:endParaRPr>
          </a:p>
          <a:p>
            <a:pPr eaLnBrk="1" hangingPunct="1">
              <a:buFont typeface="Wingdings" panose="05000000000000000000" pitchFamily="2" charset="2"/>
              <a:buNone/>
            </a:pPr>
            <a:endParaRPr lang="en-US" altLang="zh-CN"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filter="barn(outVertical)">
                                      <p:cBhvr>
                                        <p:cTn id="7" dur="500"/>
                                        <p:tgtEl>
                                          <p:spTgt spid="21506">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21506">
                                            <p:txEl>
                                              <p:pRg st="1" end="1"/>
                                            </p:txEl>
                                          </p:spTgt>
                                        </p:tgtEl>
                                        <p:attrNameLst>
                                          <p:attrName>style.visibility</p:attrName>
                                        </p:attrNameLst>
                                      </p:cBhvr>
                                      <p:to>
                                        <p:strVal val="visible"/>
                                      </p:to>
                                    </p:set>
                                    <p:animEffect filter="barn(outVertical)">
                                      <p:cBhvr>
                                        <p:cTn id="10" dur="500"/>
                                        <p:tgtEl>
                                          <p:spTgt spid="21506">
                                            <p:txEl>
                                              <p:pRg st="1" end="1"/>
                                            </p:txEl>
                                          </p:spTgt>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1506">
                                            <p:txEl>
                                              <p:pRg st="2" end="2"/>
                                            </p:txEl>
                                          </p:spTgt>
                                        </p:tgtEl>
                                        <p:attrNameLst>
                                          <p:attrName>style.visibility</p:attrName>
                                        </p:attrNameLst>
                                      </p:cBhvr>
                                      <p:to>
                                        <p:strVal val="visible"/>
                                      </p:to>
                                    </p:set>
                                    <p:animEffect filter="barn(outVertical)">
                                      <p:cBhvr>
                                        <p:cTn id="13" dur="500"/>
                                        <p:tgtEl>
                                          <p:spTgt spid="21506">
                                            <p:txEl>
                                              <p:pRg st="2" end="2"/>
                                            </p:txEl>
                                          </p:spTgt>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21506">
                                            <p:txEl>
                                              <p:pRg st="3" end="3"/>
                                            </p:txEl>
                                          </p:spTgt>
                                        </p:tgtEl>
                                        <p:attrNameLst>
                                          <p:attrName>style.visibility</p:attrName>
                                        </p:attrNameLst>
                                      </p:cBhvr>
                                      <p:to>
                                        <p:strVal val="visible"/>
                                      </p:to>
                                    </p:set>
                                    <p:animEffect filter="barn(outVertical)">
                                      <p:cBhvr>
                                        <p:cTn id="16" dur="500"/>
                                        <p:tgtEl>
                                          <p:spTgt spid="21506">
                                            <p:txEl>
                                              <p:pRg st="3" end="3"/>
                                            </p:txEl>
                                          </p:spTgt>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21506">
                                            <p:txEl>
                                              <p:pRg st="4" end="4"/>
                                            </p:txEl>
                                          </p:spTgt>
                                        </p:tgtEl>
                                        <p:attrNameLst>
                                          <p:attrName>style.visibility</p:attrName>
                                        </p:attrNameLst>
                                      </p:cBhvr>
                                      <p:to>
                                        <p:strVal val="visible"/>
                                      </p:to>
                                    </p:set>
                                    <p:animEffect filter="barn(outVertical)">
                                      <p:cBhvr>
                                        <p:cTn id="19" dur="500"/>
                                        <p:tgtEl>
                                          <p:spTgt spid="21506">
                                            <p:txEl>
                                              <p:pRg st="4" end="4"/>
                                            </p:txEl>
                                          </p:spTgt>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21506">
                                            <p:txEl>
                                              <p:pRg st="5" end="5"/>
                                            </p:txEl>
                                          </p:spTgt>
                                        </p:tgtEl>
                                        <p:attrNameLst>
                                          <p:attrName>style.visibility</p:attrName>
                                        </p:attrNameLst>
                                      </p:cBhvr>
                                      <p:to>
                                        <p:strVal val="visible"/>
                                      </p:to>
                                    </p:set>
                                    <p:animEffect filter="barn(outVertical)">
                                      <p:cBhvr>
                                        <p:cTn id="22" dur="500"/>
                                        <p:tgtEl>
                                          <p:spTgt spid="21506">
                                            <p:txEl>
                                              <p:pRg st="5" end="5"/>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21506">
                                            <p:txEl>
                                              <p:pRg st="6" end="6"/>
                                            </p:txEl>
                                          </p:spTgt>
                                        </p:tgtEl>
                                        <p:attrNameLst>
                                          <p:attrName>style.visibility</p:attrName>
                                        </p:attrNameLst>
                                      </p:cBhvr>
                                      <p:to>
                                        <p:strVal val="visible"/>
                                      </p:to>
                                    </p:set>
                                    <p:animEffect filter="barn(outVertical)">
                                      <p:cBhvr>
                                        <p:cTn id="25" dur="500"/>
                                        <p:tgtEl>
                                          <p:spTgt spid="21506">
                                            <p:txEl>
                                              <p:pRg st="6" end="6"/>
                                            </p:txEl>
                                          </p:spTgt>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21506">
                                            <p:txEl>
                                              <p:pRg st="7" end="7"/>
                                            </p:txEl>
                                          </p:spTgt>
                                        </p:tgtEl>
                                        <p:attrNameLst>
                                          <p:attrName>style.visibility</p:attrName>
                                        </p:attrNameLst>
                                      </p:cBhvr>
                                      <p:to>
                                        <p:strVal val="visible"/>
                                      </p:to>
                                    </p:set>
                                    <p:animEffect filter="barn(outVertical)">
                                      <p:cBhvr>
                                        <p:cTn id="28" dur="500"/>
                                        <p:tgtEl>
                                          <p:spTgt spid="21506">
                                            <p:txEl>
                                              <p:pRg st="7" end="7"/>
                                            </p:txEl>
                                          </p:spTgt>
                                        </p:tgtEl>
                                      </p:cBhvr>
                                    </p:animEffect>
                                  </p:childTnLst>
                                </p:cTn>
                              </p:par>
                              <p:par>
                                <p:cTn id="29" presetID="16" presetClass="entr" presetSubtype="37" fill="hold" grpId="0" nodeType="withEffect">
                                  <p:stCondLst>
                                    <p:cond delay="0"/>
                                  </p:stCondLst>
                                  <p:childTnLst>
                                    <p:set>
                                      <p:cBhvr>
                                        <p:cTn id="30" dur="1" fill="hold">
                                          <p:stCondLst>
                                            <p:cond delay="0"/>
                                          </p:stCondLst>
                                        </p:cTn>
                                        <p:tgtEl>
                                          <p:spTgt spid="21506">
                                            <p:txEl>
                                              <p:pRg st="8" end="8"/>
                                            </p:txEl>
                                          </p:spTgt>
                                        </p:tgtEl>
                                        <p:attrNameLst>
                                          <p:attrName>style.visibility</p:attrName>
                                        </p:attrNameLst>
                                      </p:cBhvr>
                                      <p:to>
                                        <p:strVal val="visible"/>
                                      </p:to>
                                    </p:set>
                                    <p:animEffect filter="barn(outVertical)">
                                      <p:cBhvr>
                                        <p:cTn id="31" dur="500"/>
                                        <p:tgtEl>
                                          <p:spTgt spid="21506">
                                            <p:txEl>
                                              <p:pRg st="8" end="8"/>
                                            </p:txEl>
                                          </p:spTgt>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21506">
                                            <p:txEl>
                                              <p:pRg st="9" end="9"/>
                                            </p:txEl>
                                          </p:spTgt>
                                        </p:tgtEl>
                                        <p:attrNameLst>
                                          <p:attrName>style.visibility</p:attrName>
                                        </p:attrNameLst>
                                      </p:cBhvr>
                                      <p:to>
                                        <p:strVal val="visible"/>
                                      </p:to>
                                    </p:set>
                                    <p:animEffect filter="barn(outVertical)">
                                      <p:cBhvr>
                                        <p:cTn id="34" dur="500"/>
                                        <p:tgtEl>
                                          <p:spTgt spid="2150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uiExpand="1" build="p" bldLvl="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p:cNvSpPr>
          <p:nvPr>
            <p:ph idx="1"/>
          </p:nvPr>
        </p:nvSpPr>
        <p:spPr>
          <a:xfrm>
            <a:off x="289559" y="946484"/>
            <a:ext cx="10506777" cy="4692316"/>
          </a:xfrm>
        </p:spPr>
        <p:txBody>
          <a:bodyPr vert="horz" wrap="square" lIns="91440" tIns="45720" rIns="91440" bIns="45720" anchor="t">
            <a:normAutofit fontScale="92500" lnSpcReduction="20000"/>
          </a:bodyPr>
          <a:lstStyle/>
          <a:p>
            <a:pPr eaLnBrk="1" hangingPunct="1">
              <a:buFont typeface="Wingdings" panose="05000000000000000000" pitchFamily="2" charset="2"/>
              <a:buNone/>
            </a:pPr>
            <a:endParaRPr lang="zh-CN" altLang="en-US" dirty="0"/>
          </a:p>
          <a:p>
            <a:pPr fontAlgn="auto">
              <a:lnSpc>
                <a:spcPct val="100000"/>
              </a:lnSpc>
              <a:buFont typeface="Wingdings" panose="05000000000000000000" pitchFamily="2" charset="2"/>
              <a:buNone/>
            </a:pPr>
            <a:r>
              <a:rPr lang="zh-CN" altLang="en-US" dirty="0"/>
              <a:t>        依靠音长的不同，表达不同的语法意义，如山西万荣方言的单数和复数：</a:t>
            </a:r>
            <a:endParaRPr lang="en-US" altLang="zh-CN" dirty="0"/>
          </a:p>
          <a:p>
            <a:pPr fontAlgn="auto">
              <a:lnSpc>
                <a:spcPct val="100000"/>
              </a:lnSpc>
              <a:buFont typeface="Wingdings" panose="05000000000000000000" pitchFamily="2" charset="2"/>
              <a:buNone/>
            </a:pPr>
            <a:endParaRPr lang="en-US" altLang="zh-CN" dirty="0"/>
          </a:p>
          <a:p>
            <a:pPr fontAlgn="auto">
              <a:lnSpc>
                <a:spcPct val="100000"/>
              </a:lnSpc>
              <a:buFont typeface="Wingdings" panose="05000000000000000000" pitchFamily="2" charset="2"/>
              <a:buNone/>
            </a:pPr>
            <a:r>
              <a:rPr lang="en-US" altLang="zh-CN" dirty="0"/>
              <a:t>      </a:t>
            </a:r>
            <a:r>
              <a:rPr lang="zh-CN" altLang="en-US" dirty="0"/>
              <a:t>单数：我</a:t>
            </a:r>
            <a:r>
              <a:rPr lang="en-US" altLang="zh-CN" dirty="0"/>
              <a:t>ŋɤ55</a:t>
            </a:r>
            <a:r>
              <a:rPr lang="zh-CN" altLang="en-US" dirty="0"/>
              <a:t>    你 </a:t>
            </a:r>
            <a:r>
              <a:rPr lang="en-US" altLang="zh-CN" dirty="0"/>
              <a:t>ni55</a:t>
            </a:r>
            <a:r>
              <a:rPr lang="zh-CN" altLang="en-US" dirty="0"/>
              <a:t>   他</a:t>
            </a:r>
            <a:r>
              <a:rPr lang="en-US" altLang="zh-CN" dirty="0"/>
              <a:t>tᴀ55</a:t>
            </a:r>
          </a:p>
          <a:p>
            <a:pPr fontAlgn="auto">
              <a:lnSpc>
                <a:spcPct val="100000"/>
              </a:lnSpc>
              <a:buFont typeface="Wingdings" panose="05000000000000000000" pitchFamily="2" charset="2"/>
              <a:buNone/>
            </a:pPr>
            <a:r>
              <a:rPr lang="en-US" altLang="zh-CN" dirty="0"/>
              <a:t>       </a:t>
            </a:r>
            <a:r>
              <a:rPr lang="zh-CN" altLang="en-US" dirty="0"/>
              <a:t>复数：我们</a:t>
            </a:r>
            <a:r>
              <a:rPr lang="en-US" altLang="zh-CN" dirty="0"/>
              <a:t>ŋɤ:311</a:t>
            </a:r>
            <a:r>
              <a:rPr lang="zh-CN" altLang="en-US" dirty="0"/>
              <a:t>    你们</a:t>
            </a:r>
            <a:r>
              <a:rPr lang="en-US" altLang="zh-CN" dirty="0"/>
              <a:t>ni:311</a:t>
            </a:r>
            <a:r>
              <a:rPr lang="zh-CN" altLang="en-US" dirty="0"/>
              <a:t>    他们</a:t>
            </a:r>
            <a:r>
              <a:rPr lang="en-US" altLang="zh-CN" dirty="0"/>
              <a:t>tᴀ:311</a:t>
            </a:r>
          </a:p>
          <a:p>
            <a:pPr fontAlgn="auto">
              <a:lnSpc>
                <a:spcPct val="100000"/>
              </a:lnSpc>
              <a:buFont typeface="Wingdings" panose="05000000000000000000" pitchFamily="2" charset="2"/>
              <a:buNone/>
            </a:pPr>
            <a:endParaRPr lang="en-US" altLang="zh-CN" dirty="0"/>
          </a:p>
          <a:p>
            <a:pPr>
              <a:lnSpc>
                <a:spcPct val="100000"/>
              </a:lnSpc>
              <a:buNone/>
            </a:pPr>
            <a:r>
              <a:rPr lang="zh-CN" altLang="en-US" sz="2800" dirty="0">
                <a:latin typeface="宋体" panose="02010600030101010101" pitchFamily="2" charset="-122"/>
              </a:rPr>
              <a:t>音高、音强、音长都属于“非音质要素”。</a:t>
            </a:r>
          </a:p>
          <a:p>
            <a:pPr fontAlgn="auto">
              <a:lnSpc>
                <a:spcPct val="100000"/>
              </a:lnSpc>
              <a:buFont typeface="Wingdings" panose="05000000000000000000" pitchFamily="2" charset="2"/>
              <a:buNone/>
            </a:pPr>
            <a:endParaRPr lang="en-US" altLang="zh-CN" dirty="0"/>
          </a:p>
          <a:p>
            <a:pPr fontAlgn="auto">
              <a:lnSpc>
                <a:spcPct val="100000"/>
              </a:lnSpc>
              <a:buFont typeface="Wingdings" panose="05000000000000000000" pitchFamily="2" charset="2"/>
              <a:buNone/>
            </a:pPr>
            <a:r>
              <a:rPr lang="zh-CN" altLang="en-US" dirty="0"/>
              <a:t>       </a:t>
            </a:r>
          </a:p>
          <a:p>
            <a:pPr fontAlgn="auto">
              <a:lnSpc>
                <a:spcPct val="100000"/>
              </a:lnSpc>
              <a:buFont typeface="Wingdings" panose="05000000000000000000" pitchFamily="2" charset="2"/>
              <a:buNone/>
            </a:pPr>
            <a:r>
              <a:rPr lang="zh-CN" altLang="en-US" dirty="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1"/>
          <p:cNvSpPr>
            <a:spLocks noGrp="1"/>
          </p:cNvSpPr>
          <p:nvPr>
            <p:ph idx="1"/>
          </p:nvPr>
        </p:nvSpPr>
        <p:spPr>
          <a:xfrm>
            <a:off x="802005" y="1417955"/>
            <a:ext cx="7162165" cy="5102225"/>
          </a:xfrm>
        </p:spPr>
        <p:txBody>
          <a:bodyPr vert="horz" wrap="square" lIns="91440" tIns="45720" rIns="91440" bIns="45720" anchor="t">
            <a:normAutofit lnSpcReduction="10000"/>
          </a:bodyPr>
          <a:lstStyle/>
          <a:p>
            <a:pPr indent="0" fontAlgn="auto">
              <a:lnSpc>
                <a:spcPct val="100000"/>
              </a:lnSpc>
            </a:pPr>
            <a:r>
              <a:rPr lang="zh-CN" altLang="zh-CN" dirty="0"/>
              <a:t>语音的音高、音强、音长都是相对的，不是绝对的。</a:t>
            </a:r>
          </a:p>
          <a:p>
            <a:pPr indent="0" fontAlgn="auto">
              <a:lnSpc>
                <a:spcPct val="100000"/>
              </a:lnSpc>
            </a:pPr>
            <a:r>
              <a:rPr lang="zh-CN" altLang="zh-CN" dirty="0"/>
              <a:t>如音高，男生、女生都用普通话读：</a:t>
            </a:r>
          </a:p>
          <a:p>
            <a:pPr marL="0" indent="0" fontAlgn="auto">
              <a:lnSpc>
                <a:spcPct val="100000"/>
              </a:lnSpc>
              <a:buNone/>
            </a:pPr>
            <a:r>
              <a:rPr lang="zh-CN" altLang="zh-CN" dirty="0"/>
              <a:t>                     “妈、麻、马、骂”</a:t>
            </a:r>
          </a:p>
          <a:p>
            <a:pPr indent="0" fontAlgn="auto">
              <a:lnSpc>
                <a:spcPct val="100000"/>
              </a:lnSpc>
            </a:pPr>
            <a:r>
              <a:rPr lang="zh-CN" altLang="zh-CN" dirty="0"/>
              <a:t>女生绝对音高往往比男生高，但人们并不感觉到有质的差别。</a:t>
            </a:r>
          </a:p>
          <a:p>
            <a:pPr indent="0" fontAlgn="auto">
              <a:lnSpc>
                <a:spcPct val="100000"/>
              </a:lnSpc>
            </a:pPr>
            <a:endParaRPr lang="zh-CN" altLang="zh-CN" dirty="0"/>
          </a:p>
          <a:p>
            <a:pPr indent="0" fontAlgn="auto">
              <a:lnSpc>
                <a:spcPct val="100000"/>
              </a:lnSpc>
            </a:pPr>
            <a:r>
              <a:rPr lang="zh-CN" altLang="zh-CN" dirty="0">
                <a:solidFill>
                  <a:srgbClr val="C00000"/>
                </a:solidFill>
              </a:rPr>
              <a:t>对语言来说，重要的是这四个音之间的高低对比，每个音的绝对音高变化是不重要的。同样音的轻重和长短也是相比较而言的。</a:t>
            </a:r>
          </a:p>
        </p:txBody>
      </p:sp>
      <p:sp>
        <p:nvSpPr>
          <p:cNvPr id="23555" name="标题 2"/>
          <p:cNvSpPr>
            <a:spLocks noGrp="1"/>
          </p:cNvSpPr>
          <p:nvPr>
            <p:ph type="title"/>
          </p:nvPr>
        </p:nvSpPr>
        <p:spPr/>
        <p:txBody>
          <a:bodyPr vert="horz" wrap="square" lIns="91440" tIns="45720" rIns="91440" bIns="45720" anchor="ctr"/>
          <a:lstStyle/>
          <a:p>
            <a:pPr eaLnBrk="1" hangingPunct="1"/>
            <a:r>
              <a:rPr lang="zh-CN" altLang="zh-CN" dirty="0"/>
              <a:t>相对音高</a:t>
            </a:r>
          </a:p>
        </p:txBody>
      </p:sp>
      <p:pic>
        <p:nvPicPr>
          <p:cNvPr id="2" name="图片 1" descr="timg063RXO6G"/>
          <p:cNvPicPr>
            <a:picLocks noChangeAspect="1"/>
          </p:cNvPicPr>
          <p:nvPr/>
        </p:nvPicPr>
        <p:blipFill>
          <a:blip r:embed="rId2"/>
          <a:stretch>
            <a:fillRect/>
          </a:stretch>
        </p:blipFill>
        <p:spPr>
          <a:xfrm>
            <a:off x="7964170" y="605506"/>
            <a:ext cx="4033520" cy="2686050"/>
          </a:xfrm>
          <a:prstGeom prst="rect">
            <a:avLst/>
          </a:prstGeom>
        </p:spPr>
      </p:pic>
      <p:pic>
        <p:nvPicPr>
          <p:cNvPr id="4" name="图片 3">
            <a:extLst>
              <a:ext uri="{FF2B5EF4-FFF2-40B4-BE49-F238E27FC236}">
                <a16:creationId xmlns:a16="http://schemas.microsoft.com/office/drawing/2014/main" id="{989E3A0F-E4A6-4E22-1C86-20213F03A178}"/>
              </a:ext>
            </a:extLst>
          </p:cNvPr>
          <p:cNvPicPr>
            <a:picLocks noChangeAspect="1"/>
          </p:cNvPicPr>
          <p:nvPr/>
        </p:nvPicPr>
        <p:blipFill>
          <a:blip r:embed="rId3"/>
          <a:stretch>
            <a:fillRect/>
          </a:stretch>
        </p:blipFill>
        <p:spPr>
          <a:xfrm>
            <a:off x="8156575" y="3339868"/>
            <a:ext cx="3537215" cy="3132000"/>
          </a:xfrm>
          <a:prstGeom prst="rect">
            <a:avLst/>
          </a:prstGeom>
        </p:spPr>
      </p:pic>
      <p:sp>
        <p:nvSpPr>
          <p:cNvPr id="5" name="文本框 4">
            <a:extLst>
              <a:ext uri="{FF2B5EF4-FFF2-40B4-BE49-F238E27FC236}">
                <a16:creationId xmlns:a16="http://schemas.microsoft.com/office/drawing/2014/main" id="{4DAE46C4-7913-B83A-CEF3-363B74718C33}"/>
              </a:ext>
            </a:extLst>
          </p:cNvPr>
          <p:cNvSpPr txBox="1"/>
          <p:nvPr/>
        </p:nvSpPr>
        <p:spPr>
          <a:xfrm>
            <a:off x="10811035" y="5245769"/>
            <a:ext cx="771365" cy="369332"/>
          </a:xfrm>
          <a:prstGeom prst="rect">
            <a:avLst/>
          </a:prstGeom>
          <a:noFill/>
        </p:spPr>
        <p:txBody>
          <a:bodyPr wrap="none" rtlCol="0">
            <a:spAutoFit/>
          </a:bodyPr>
          <a:lstStyle/>
          <a:p>
            <a:r>
              <a:rPr lang="en-US" altLang="zh-CN" dirty="0">
                <a:solidFill>
                  <a:srgbClr val="FF0000"/>
                </a:solidFill>
              </a:rPr>
              <a:t>228Hz</a:t>
            </a:r>
            <a:endParaRPr lang="zh-CN" altLang="en-US"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p:cNvSpPr>
          <p:nvPr>
            <p:ph idx="1"/>
          </p:nvPr>
        </p:nvSpPr>
        <p:spPr>
          <a:xfrm>
            <a:off x="969645" y="692150"/>
            <a:ext cx="10253345" cy="5473065"/>
          </a:xfrm>
        </p:spPr>
        <p:txBody>
          <a:bodyPr vert="horz" wrap="square" lIns="91440" tIns="45720" rIns="91440" bIns="45720" anchor="t">
            <a:normAutofit/>
          </a:bodyPr>
          <a:lstStyle/>
          <a:p>
            <a:pPr fontAlgn="auto">
              <a:lnSpc>
                <a:spcPct val="100000"/>
              </a:lnSpc>
              <a:buFont typeface="Wingdings" panose="05000000000000000000" pitchFamily="2" charset="2"/>
              <a:buNone/>
            </a:pPr>
            <a:r>
              <a:rPr lang="zh-CN" altLang="en-US" dirty="0"/>
              <a:t>　（</a:t>
            </a:r>
            <a:r>
              <a:rPr lang="en-US" altLang="zh-CN" dirty="0"/>
              <a:t>4</a:t>
            </a:r>
            <a:r>
              <a:rPr lang="zh-CN" altLang="en-US" dirty="0"/>
              <a:t>）音质 (音色)      就是一个声音区别于其它声音的个性特征.音质决定于声波的形式，声学分析比较复杂.从声音的产生来看，音质的不同大体由以下三个方面因素造成:</a:t>
            </a:r>
          </a:p>
          <a:p>
            <a:pPr fontAlgn="auto">
              <a:lnSpc>
                <a:spcPct val="100000"/>
              </a:lnSpc>
              <a:buFont typeface="Wingdings" panose="05000000000000000000" pitchFamily="2" charset="2"/>
              <a:buNone/>
            </a:pPr>
            <a:r>
              <a:rPr lang="zh-CN" altLang="en-US" dirty="0"/>
              <a:t>             </a:t>
            </a:r>
            <a:r>
              <a:rPr lang="en-US" altLang="zh-CN" dirty="0"/>
              <a:t>A </a:t>
            </a:r>
            <a:r>
              <a:rPr lang="zh-CN" altLang="en-US" dirty="0"/>
              <a:t>发音体不同（笛子：笛膜；胡琴：琴弦；丝弦</a:t>
            </a:r>
            <a:r>
              <a:rPr lang="en-US" altLang="zh-CN" dirty="0"/>
              <a:t>-</a:t>
            </a:r>
            <a:r>
              <a:rPr lang="zh-CN" altLang="en-US" dirty="0"/>
              <a:t>金属弦）</a:t>
            </a:r>
          </a:p>
          <a:p>
            <a:pPr fontAlgn="auto">
              <a:lnSpc>
                <a:spcPct val="100000"/>
              </a:lnSpc>
              <a:buFont typeface="Wingdings" panose="05000000000000000000" pitchFamily="2" charset="2"/>
              <a:buNone/>
            </a:pPr>
            <a:r>
              <a:rPr lang="en-US" altLang="zh-CN" dirty="0"/>
              <a:t>             B </a:t>
            </a:r>
            <a:r>
              <a:rPr lang="zh-CN" altLang="en-US" dirty="0"/>
              <a:t>发音方法不同（用琴弓拉和用手拨，声音也不同）</a:t>
            </a:r>
          </a:p>
          <a:p>
            <a:pPr fontAlgn="auto">
              <a:lnSpc>
                <a:spcPct val="100000"/>
              </a:lnSpc>
              <a:buFont typeface="Wingdings" panose="05000000000000000000" pitchFamily="2" charset="2"/>
              <a:buNone/>
            </a:pPr>
            <a:r>
              <a:rPr lang="en-US" altLang="zh-CN" dirty="0"/>
              <a:t>             C </a:t>
            </a:r>
            <a:r>
              <a:rPr lang="zh-CN" altLang="en-US" dirty="0"/>
              <a:t>共鸣器的形状不同</a:t>
            </a:r>
            <a:endParaRPr lang="en-US" altLang="zh-CN" dirty="0"/>
          </a:p>
          <a:p>
            <a:pPr fontAlgn="auto">
              <a:lnSpc>
                <a:spcPct val="100000"/>
              </a:lnSpc>
              <a:buFont typeface="Wingdings" panose="05000000000000000000" pitchFamily="2" charset="2"/>
              <a:buNone/>
            </a:pPr>
            <a:r>
              <a:rPr lang="zh-CN" altLang="en-US" dirty="0"/>
              <a:t>不同乐器的共鸣腔形状不同，栓同样的琴弦上去，用同样的弓去拉，发出的声音也是不同的。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Effect filter="dissolve">
                                      <p:cBhvr>
                                        <p:cTn id="7" dur="500"/>
                                        <p:tgtEl>
                                          <p:spTgt spid="2560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602">
                                            <p:txEl>
                                              <p:pRg st="1" end="1"/>
                                            </p:txEl>
                                          </p:spTgt>
                                        </p:tgtEl>
                                        <p:attrNameLst>
                                          <p:attrName>style.visibility</p:attrName>
                                        </p:attrNameLst>
                                      </p:cBhvr>
                                      <p:to>
                                        <p:strVal val="visible"/>
                                      </p:to>
                                    </p:set>
                                    <p:animEffect filter="dissolve">
                                      <p:cBhvr>
                                        <p:cTn id="10" dur="500"/>
                                        <p:tgtEl>
                                          <p:spTgt spid="2560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5602">
                                            <p:txEl>
                                              <p:pRg st="2" end="2"/>
                                            </p:txEl>
                                          </p:spTgt>
                                        </p:tgtEl>
                                        <p:attrNameLst>
                                          <p:attrName>style.visibility</p:attrName>
                                        </p:attrNameLst>
                                      </p:cBhvr>
                                      <p:to>
                                        <p:strVal val="visible"/>
                                      </p:to>
                                    </p:set>
                                    <p:animEffect filter="dissolve">
                                      <p:cBhvr>
                                        <p:cTn id="13" dur="500"/>
                                        <p:tgtEl>
                                          <p:spTgt spid="25602">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5602">
                                            <p:txEl>
                                              <p:pRg st="3" end="3"/>
                                            </p:txEl>
                                          </p:spTgt>
                                        </p:tgtEl>
                                        <p:attrNameLst>
                                          <p:attrName>style.visibility</p:attrName>
                                        </p:attrNameLst>
                                      </p:cBhvr>
                                      <p:to>
                                        <p:strVal val="visible"/>
                                      </p:to>
                                    </p:set>
                                    <p:animEffect filter="dissolve">
                                      <p:cBhvr>
                                        <p:cTn id="16" dur="500"/>
                                        <p:tgtEl>
                                          <p:spTgt spid="25602">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5602">
                                            <p:txEl>
                                              <p:pRg st="4" end="4"/>
                                            </p:txEl>
                                          </p:spTgt>
                                        </p:tgtEl>
                                        <p:attrNameLst>
                                          <p:attrName>style.visibility</p:attrName>
                                        </p:attrNameLst>
                                      </p:cBhvr>
                                      <p:to>
                                        <p:strVal val="visible"/>
                                      </p:to>
                                    </p:set>
                                    <p:animEffect filter="dissolve">
                                      <p:cBhvr>
                                        <p:cTn id="19" dur="500"/>
                                        <p:tgtEl>
                                          <p:spTgt spid="256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bldLvl="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10679" y="2362546"/>
            <a:ext cx="7076661" cy="2302221"/>
          </a:xfrm>
          <a:prstGeom prst="rect">
            <a:avLst/>
          </a:prstGeom>
          <a:solidFill>
            <a:schemeClr val="tx1"/>
          </a:solidFill>
          <a:ln>
            <a:noFill/>
          </a:ln>
          <a:effectLst>
            <a:outerShdw blurRad="292100" dist="2159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楷体" panose="02010609060101010101" pitchFamily="49" charset="-122"/>
              <a:ea typeface="楷体" panose="02010609060101010101" pitchFamily="49" charset="-122"/>
            </a:endParaRPr>
          </a:p>
        </p:txBody>
      </p:sp>
      <p:sp>
        <p:nvSpPr>
          <p:cNvPr id="3" name="矩形 2"/>
          <p:cNvSpPr/>
          <p:nvPr/>
        </p:nvSpPr>
        <p:spPr>
          <a:xfrm>
            <a:off x="2736571" y="2481814"/>
            <a:ext cx="6811617" cy="2063681"/>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楷体" panose="02010609060101010101" pitchFamily="49" charset="-122"/>
              <a:ea typeface="楷体" panose="02010609060101010101" pitchFamily="49" charset="-122"/>
            </a:endParaRPr>
          </a:p>
        </p:txBody>
      </p:sp>
      <p:sp>
        <p:nvSpPr>
          <p:cNvPr id="4" name="文本框 3"/>
          <p:cNvSpPr txBox="1"/>
          <p:nvPr/>
        </p:nvSpPr>
        <p:spPr>
          <a:xfrm>
            <a:off x="4189810" y="2746236"/>
            <a:ext cx="3905141" cy="922020"/>
          </a:xfrm>
          <a:prstGeom prst="rect">
            <a:avLst/>
          </a:prstGeom>
          <a:noFill/>
          <a:ln w="76200">
            <a:noFill/>
          </a:ln>
        </p:spPr>
        <p:txBody>
          <a:bodyPr wrap="square" rtlCol="0">
            <a:spAutoFit/>
          </a:bodyPr>
          <a:lstStyle/>
          <a:p>
            <a:pPr algn="ctr"/>
            <a:r>
              <a:rPr lang="zh-CN" altLang="en-US" sz="5400" b="1" dirty="0">
                <a:solidFill>
                  <a:schemeClr val="bg1"/>
                </a:solidFill>
                <a:latin typeface="楷体" panose="02010609060101010101" pitchFamily="49" charset="-122"/>
                <a:ea typeface="楷体" panose="02010609060101010101" pitchFamily="49" charset="-122"/>
              </a:rPr>
              <a:t>第一节</a:t>
            </a:r>
          </a:p>
        </p:txBody>
      </p:sp>
      <p:sp>
        <p:nvSpPr>
          <p:cNvPr id="5" name="矩形 23"/>
          <p:cNvSpPr>
            <a:spLocks noChangeArrowheads="1"/>
          </p:cNvSpPr>
          <p:nvPr/>
        </p:nvSpPr>
        <p:spPr bwMode="auto">
          <a:xfrm>
            <a:off x="3326130" y="3530600"/>
            <a:ext cx="5867400" cy="1014730"/>
          </a:xfrm>
          <a:prstGeom prst="rect">
            <a:avLst/>
          </a:prstGeom>
          <a:noFill/>
          <a:ln>
            <a:noFill/>
          </a:ln>
        </p:spPr>
        <p:txBody>
          <a:bodyPr wrap="square">
            <a:spAutoFit/>
          </a:bodyPr>
          <a:lstStyle/>
          <a:p>
            <a:pPr algn="ctr">
              <a:lnSpc>
                <a:spcPct val="150000"/>
              </a:lnSpc>
            </a:pPr>
            <a:r>
              <a:rPr lang="zh-CN" altLang="en-US" sz="4000" b="1" dirty="0">
                <a:solidFill>
                  <a:srgbClr val="C00000"/>
                </a:solidFill>
                <a:latin typeface="楷体" panose="02010609060101010101" pitchFamily="49" charset="-122"/>
                <a:ea typeface="楷体" panose="02010609060101010101" pitchFamily="49" charset="-122"/>
                <a:sym typeface="+mn-ea"/>
              </a:rPr>
              <a:t>语音和音系的区别与联系</a:t>
            </a:r>
            <a:endParaRPr lang="en-US" altLang="zh-CN" sz="4000" b="1" dirty="0">
              <a:solidFill>
                <a:schemeClr val="bg1"/>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844433-FE21-6DA5-D303-6B7FCD65F44E}"/>
              </a:ext>
            </a:extLst>
          </p:cNvPr>
          <p:cNvSpPr>
            <a:spLocks noGrp="1"/>
          </p:cNvSpPr>
          <p:nvPr>
            <p:ph idx="1"/>
          </p:nvPr>
        </p:nvSpPr>
        <p:spPr>
          <a:xfrm>
            <a:off x="405353" y="292232"/>
            <a:ext cx="11453567" cy="6400800"/>
          </a:xfrm>
        </p:spPr>
        <p:txBody>
          <a:bodyPr>
            <a:normAutofit/>
          </a:bodyPr>
          <a:lstStyle/>
          <a:p>
            <a:pPr marL="0" lvl="0" indent="0">
              <a:buNone/>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语音中音质的不同也是由上述三个方面的因素决定的。</a:t>
            </a:r>
          </a:p>
          <a:p>
            <a:pPr marL="0" lvl="0" indent="0">
              <a:buNone/>
              <a:defRPr/>
            </a:pPr>
            <a:r>
              <a:rPr lang="zh-CN" altLang="en-US" dirty="0">
                <a:solidFill>
                  <a:prstClr val="black"/>
                </a:solidFill>
                <a:latin typeface="宋体" panose="02010600030101010101" pitchFamily="2" charset="-122"/>
                <a:ea typeface="宋体" panose="02010600030101010101" pitchFamily="2" charset="-122"/>
              </a:rPr>
              <a:t>发音体：声带</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振动不振动</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lvl="0" indent="0">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fat[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fæt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（肥胖的）</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vat[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væt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（大桶）：发</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[f]</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声带不振动，发</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[v]</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声带振动。</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发音方法：发音器官形成阻碍和解除阻碍的办法</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都</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tu</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苏</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su</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：发</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时气流先被堵塞，再破阻碍，迸裂而出，爆发成声；发</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时无堵塞，气流从狭窄的缝里挤出，摩擦成声。</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共鸣器形状：肺里呼出的气流是否受阻，在口腔什么部位受到阻碍，口腔的形状如何</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路</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lu</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立</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[li]</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：发</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[u]</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时舌头后缩，舌面后部接近软腭，同时双唇拢圆，留一小孔；发</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时舌头前伸，舌尖抵住下齿背，同时唇型平展。</a:t>
            </a: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音素是从音质的角度划分出的最小的语音单位。</a:t>
            </a:r>
            <a:r>
              <a:rPr kumimoji="0" lang="zh-CN" altLang="en-US"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一个音素代表一种音质，不同的音素代表不同的音质</a:t>
            </a:r>
            <a:r>
              <a:rPr kumimoji="0" lang="zh-CN" altLang="en-US"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 </a:t>
            </a:r>
            <a:endParaRPr kumimoji="0" lang="en-US" altLang="zh-CN"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84394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1"/>
          <p:cNvSpPr>
            <a:spLocks noGrp="1"/>
          </p:cNvSpPr>
          <p:nvPr>
            <p:ph idx="1"/>
          </p:nvPr>
        </p:nvSpPr>
        <p:spPr>
          <a:xfrm>
            <a:off x="182244" y="1176020"/>
            <a:ext cx="11111397" cy="5148580"/>
          </a:xfrm>
        </p:spPr>
        <p:txBody>
          <a:bodyPr vert="horz" wrap="square" lIns="91440" tIns="45720" rIns="91440" bIns="45720" anchor="t">
            <a:normAutofit fontScale="97500" lnSpcReduction="10000"/>
          </a:bodyPr>
          <a:lstStyle/>
          <a:p>
            <a:pPr>
              <a:lnSpc>
                <a:spcPct val="100000"/>
              </a:lnSpc>
            </a:pPr>
            <a:r>
              <a:rPr lang="zh-CN" altLang="en-US" dirty="0"/>
              <a:t>纯音：只有固定的频率，简单而有规则的音。音叉的简谐振动形成简谐波叫纯音。若干简谐波叠在一起而成复合波。</a:t>
            </a:r>
          </a:p>
          <a:p>
            <a:pPr fontAlgn="auto">
              <a:lnSpc>
                <a:spcPct val="100000"/>
              </a:lnSpc>
            </a:pPr>
            <a:endParaRPr lang="en-US" altLang="zh-CN" dirty="0"/>
          </a:p>
          <a:p>
            <a:pPr fontAlgn="auto">
              <a:lnSpc>
                <a:spcPct val="100000"/>
              </a:lnSpc>
            </a:pPr>
            <a:r>
              <a:rPr lang="zh-CN" altLang="en-US" dirty="0"/>
              <a:t>一般物体的材料和性状不像音叉那样完全均匀一致，所以振动较复杂。</a:t>
            </a:r>
            <a:endParaRPr lang="en-US" altLang="zh-CN" dirty="0"/>
          </a:p>
          <a:p>
            <a:pPr fontAlgn="auto">
              <a:lnSpc>
                <a:spcPct val="100000"/>
              </a:lnSpc>
            </a:pPr>
            <a:r>
              <a:rPr lang="zh-CN" altLang="en-US" dirty="0"/>
              <a:t>振动复杂而有规则      乐音   （乐器、元音）</a:t>
            </a:r>
            <a:endParaRPr lang="en-US" altLang="zh-CN" dirty="0"/>
          </a:p>
          <a:p>
            <a:pPr fontAlgn="auto">
              <a:lnSpc>
                <a:spcPct val="100000"/>
              </a:lnSpc>
            </a:pPr>
            <a:r>
              <a:rPr lang="zh-CN" altLang="en-US" dirty="0"/>
              <a:t>振动复杂而不规则      噪音 （刮风下雨、机器）</a:t>
            </a:r>
            <a:endParaRPr lang="en-US" altLang="zh-CN" dirty="0"/>
          </a:p>
          <a:p>
            <a:pPr fontAlgn="auto">
              <a:lnSpc>
                <a:spcPct val="100000"/>
              </a:lnSpc>
            </a:pPr>
            <a:r>
              <a:rPr lang="zh-CN" altLang="en-US" dirty="0"/>
              <a:t>语言中的辅音，有的是噪音，有的是噪音和乐音的混合。</a:t>
            </a:r>
            <a:endParaRPr lang="en-US" altLang="zh-CN" dirty="0"/>
          </a:p>
          <a:p>
            <a:pPr fontAlgn="auto">
              <a:lnSpc>
                <a:spcPct val="100000"/>
              </a:lnSpc>
            </a:pPr>
            <a:endParaRPr lang="zh-CN" altLang="en-US" dirty="0"/>
          </a:p>
          <a:p>
            <a:pPr fontAlgn="auto">
              <a:lnSpc>
                <a:spcPct val="100000"/>
              </a:lnSpc>
            </a:pPr>
            <a:r>
              <a:rPr lang="zh-CN" altLang="en-US" dirty="0">
                <a:solidFill>
                  <a:srgbClr val="FF0000"/>
                </a:solidFill>
              </a:rPr>
              <a:t>乐音</a:t>
            </a:r>
            <a:r>
              <a:rPr lang="zh-CN" altLang="en-US" dirty="0"/>
              <a:t>是由有限多个、频率有着规则性联系的纯音构成的。</a:t>
            </a:r>
            <a:endParaRPr lang="en-US" altLang="zh-CN" dirty="0"/>
          </a:p>
          <a:p>
            <a:pPr fontAlgn="auto">
              <a:lnSpc>
                <a:spcPct val="100000"/>
              </a:lnSpc>
            </a:pPr>
            <a:r>
              <a:rPr lang="zh-CN" altLang="en-US" dirty="0">
                <a:solidFill>
                  <a:srgbClr val="FF0000"/>
                </a:solidFill>
              </a:rPr>
              <a:t>噪音</a:t>
            </a:r>
            <a:r>
              <a:rPr lang="zh-CN" altLang="en-US" dirty="0"/>
              <a:t>则是由无穷多的，频率没有规则性联系的纯音凑合成的。</a:t>
            </a:r>
          </a:p>
        </p:txBody>
      </p:sp>
      <p:sp>
        <p:nvSpPr>
          <p:cNvPr id="26627" name="标题 2"/>
          <p:cNvSpPr>
            <a:spLocks noGrp="1"/>
          </p:cNvSpPr>
          <p:nvPr>
            <p:ph type="title"/>
          </p:nvPr>
        </p:nvSpPr>
        <p:spPr>
          <a:xfrm>
            <a:off x="929005" y="32703"/>
            <a:ext cx="10972800" cy="1143000"/>
          </a:xfrm>
        </p:spPr>
        <p:txBody>
          <a:bodyPr vert="horz" wrap="square" lIns="91440" tIns="45720" rIns="91440" bIns="45720" anchor="ctr"/>
          <a:lstStyle/>
          <a:p>
            <a:pPr eaLnBrk="1" hangingPunct="1"/>
            <a:r>
              <a:rPr lang="en-US" altLang="zh-CN" dirty="0"/>
              <a:t>2.2 </a:t>
            </a:r>
            <a:r>
              <a:rPr lang="zh-CN" altLang="en-US" dirty="0"/>
              <a:t>音质的声学分析</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7635B52-828A-2C6E-D89F-4A04871F2F25}"/>
              </a:ext>
            </a:extLst>
          </p:cNvPr>
          <p:cNvPicPr>
            <a:picLocks noChangeAspect="1"/>
          </p:cNvPicPr>
          <p:nvPr/>
        </p:nvPicPr>
        <p:blipFill>
          <a:blip r:embed="rId2"/>
          <a:stretch>
            <a:fillRect/>
          </a:stretch>
        </p:blipFill>
        <p:spPr>
          <a:xfrm>
            <a:off x="0" y="69319"/>
            <a:ext cx="12192000" cy="3359681"/>
          </a:xfrm>
          <a:prstGeom prst="rect">
            <a:avLst/>
          </a:prstGeom>
        </p:spPr>
      </p:pic>
      <p:pic>
        <p:nvPicPr>
          <p:cNvPr id="6" name="图片 5">
            <a:extLst>
              <a:ext uri="{FF2B5EF4-FFF2-40B4-BE49-F238E27FC236}">
                <a16:creationId xmlns:a16="http://schemas.microsoft.com/office/drawing/2014/main" id="{6F44F2EE-F4F9-0EA3-8097-1316ECD55C24}"/>
              </a:ext>
            </a:extLst>
          </p:cNvPr>
          <p:cNvPicPr>
            <a:picLocks noChangeAspect="1"/>
          </p:cNvPicPr>
          <p:nvPr/>
        </p:nvPicPr>
        <p:blipFill>
          <a:blip r:embed="rId3"/>
          <a:stretch>
            <a:fillRect/>
          </a:stretch>
        </p:blipFill>
        <p:spPr>
          <a:xfrm>
            <a:off x="409575" y="3429000"/>
            <a:ext cx="11372850" cy="1476375"/>
          </a:xfrm>
          <a:prstGeom prst="rect">
            <a:avLst/>
          </a:prstGeom>
        </p:spPr>
      </p:pic>
      <p:pic>
        <p:nvPicPr>
          <p:cNvPr id="8" name="图片 7">
            <a:extLst>
              <a:ext uri="{FF2B5EF4-FFF2-40B4-BE49-F238E27FC236}">
                <a16:creationId xmlns:a16="http://schemas.microsoft.com/office/drawing/2014/main" id="{7AAA4E04-903A-7FEC-0880-3853A182206A}"/>
              </a:ext>
            </a:extLst>
          </p:cNvPr>
          <p:cNvPicPr>
            <a:picLocks noChangeAspect="1"/>
          </p:cNvPicPr>
          <p:nvPr/>
        </p:nvPicPr>
        <p:blipFill rotWithShape="1">
          <a:blip r:embed="rId4"/>
          <a:srcRect l="-3684" t="-479" r="10403" b="56535"/>
          <a:stretch/>
        </p:blipFill>
        <p:spPr>
          <a:xfrm>
            <a:off x="0" y="5049754"/>
            <a:ext cx="11372850" cy="1476376"/>
          </a:xfrm>
          <a:prstGeom prst="rect">
            <a:avLst/>
          </a:prstGeom>
        </p:spPr>
      </p:pic>
    </p:spTree>
    <p:extLst>
      <p:ext uri="{BB962C8B-B14F-4D97-AF65-F5344CB8AC3E}">
        <p14:creationId xmlns:p14="http://schemas.microsoft.com/office/powerpoint/2010/main" val="140755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04E4FFB-7034-B7D4-29B6-1BE185CA8CBF}"/>
              </a:ext>
            </a:extLst>
          </p:cNvPr>
          <p:cNvPicPr>
            <a:picLocks noChangeAspect="1"/>
          </p:cNvPicPr>
          <p:nvPr/>
        </p:nvPicPr>
        <p:blipFill>
          <a:blip r:embed="rId2"/>
          <a:stretch>
            <a:fillRect/>
          </a:stretch>
        </p:blipFill>
        <p:spPr>
          <a:xfrm>
            <a:off x="149140" y="12032"/>
            <a:ext cx="6389396" cy="4212000"/>
          </a:xfrm>
          <a:prstGeom prst="rect">
            <a:avLst/>
          </a:prstGeom>
        </p:spPr>
      </p:pic>
      <p:pic>
        <p:nvPicPr>
          <p:cNvPr id="7" name="图片 6">
            <a:extLst>
              <a:ext uri="{FF2B5EF4-FFF2-40B4-BE49-F238E27FC236}">
                <a16:creationId xmlns:a16="http://schemas.microsoft.com/office/drawing/2014/main" id="{3378DC21-6BF1-1D77-07C7-80D7A51FEE8B}"/>
              </a:ext>
            </a:extLst>
          </p:cNvPr>
          <p:cNvPicPr>
            <a:picLocks noChangeAspect="1"/>
          </p:cNvPicPr>
          <p:nvPr/>
        </p:nvPicPr>
        <p:blipFill>
          <a:blip r:embed="rId3"/>
          <a:stretch>
            <a:fillRect/>
          </a:stretch>
        </p:blipFill>
        <p:spPr>
          <a:xfrm>
            <a:off x="149140" y="4316274"/>
            <a:ext cx="5946860" cy="438150"/>
          </a:xfrm>
          <a:prstGeom prst="rect">
            <a:avLst/>
          </a:prstGeom>
        </p:spPr>
      </p:pic>
      <p:sp>
        <p:nvSpPr>
          <p:cNvPr id="8" name="文本框 7">
            <a:extLst>
              <a:ext uri="{FF2B5EF4-FFF2-40B4-BE49-F238E27FC236}">
                <a16:creationId xmlns:a16="http://schemas.microsoft.com/office/drawing/2014/main" id="{00800717-0A56-9F83-9B1E-2F89F2E8DAD5}"/>
              </a:ext>
            </a:extLst>
          </p:cNvPr>
          <p:cNvSpPr txBox="1"/>
          <p:nvPr/>
        </p:nvSpPr>
        <p:spPr>
          <a:xfrm>
            <a:off x="6272463" y="594538"/>
            <a:ext cx="5577022" cy="4893647"/>
          </a:xfrm>
          <a:prstGeom prst="rect">
            <a:avLst/>
          </a:prstGeom>
          <a:noFill/>
        </p:spPr>
        <p:txBody>
          <a:bodyPr wrap="square" rtlCol="0">
            <a:spAutoFit/>
          </a:bodyPr>
          <a:lstStyle/>
          <a:p>
            <a:r>
              <a:rPr lang="zh-CN" altLang="en-US" sz="2400" dirty="0"/>
              <a:t>振幅：振动的幅度，在图上</a:t>
            </a:r>
            <a:r>
              <a:rPr lang="en-US" altLang="zh-CN" sz="2400" dirty="0"/>
              <a:t>OC</a:t>
            </a:r>
            <a:r>
              <a:rPr lang="zh-CN" altLang="en-US" sz="2400" dirty="0"/>
              <a:t>表示</a:t>
            </a:r>
            <a:endParaRPr lang="en-US" altLang="zh-CN" sz="2400" dirty="0"/>
          </a:p>
          <a:p>
            <a:r>
              <a:rPr lang="zh-CN" altLang="en-US" sz="2400" dirty="0"/>
              <a:t>振幅，单位可以用</a:t>
            </a:r>
            <a:r>
              <a:rPr lang="en-US" altLang="zh-CN" sz="2400" dirty="0"/>
              <a:t>dB</a:t>
            </a:r>
            <a:r>
              <a:rPr lang="zh-CN" altLang="en-US" sz="2400" dirty="0"/>
              <a:t>（分贝）表示。</a:t>
            </a:r>
            <a:endParaRPr lang="en-US" altLang="zh-CN" sz="2400" dirty="0"/>
          </a:p>
          <a:p>
            <a:endParaRPr lang="en-US" altLang="zh-CN" sz="2400" dirty="0"/>
          </a:p>
          <a:p>
            <a:r>
              <a:rPr lang="zh-CN" altLang="en-US" sz="2400" dirty="0"/>
              <a:t>周期是指振动一次所需的时间，可以用</a:t>
            </a:r>
            <a:endParaRPr lang="en-US" altLang="zh-CN" sz="2400" dirty="0"/>
          </a:p>
          <a:p>
            <a:r>
              <a:rPr lang="zh-CN" altLang="en-US" sz="2400" dirty="0"/>
              <a:t>秒</a:t>
            </a:r>
            <a:r>
              <a:rPr lang="en-US" altLang="zh-CN" sz="2400" dirty="0"/>
              <a:t>s</a:t>
            </a:r>
            <a:r>
              <a:rPr lang="zh-CN" altLang="en-US" sz="2400" dirty="0"/>
              <a:t>，也可以用毫秒（</a:t>
            </a:r>
            <a:r>
              <a:rPr lang="en-US" altLang="zh-CN" sz="2400" dirty="0" err="1"/>
              <a:t>ms</a:t>
            </a:r>
            <a:r>
              <a:rPr lang="zh-CN" altLang="en-US" sz="2400" dirty="0"/>
              <a:t>），</a:t>
            </a:r>
            <a:r>
              <a:rPr lang="en-US" altLang="zh-CN" sz="2400" dirty="0"/>
              <a:t>1</a:t>
            </a:r>
            <a:r>
              <a:rPr lang="zh-CN" altLang="en-US" sz="2400" dirty="0"/>
              <a:t>秒等于</a:t>
            </a:r>
            <a:endParaRPr lang="en-US" altLang="zh-CN" sz="2400" dirty="0"/>
          </a:p>
          <a:p>
            <a:r>
              <a:rPr lang="en-US" altLang="zh-CN" sz="2400" dirty="0"/>
              <a:t>1000</a:t>
            </a:r>
            <a:r>
              <a:rPr lang="zh-CN" altLang="en-US" sz="2400" dirty="0"/>
              <a:t>毫秒 （</a:t>
            </a:r>
            <a:r>
              <a:rPr lang="en-US" altLang="zh-CN" sz="2400" dirty="0"/>
              <a:t>A-B</a:t>
            </a:r>
            <a:r>
              <a:rPr lang="zh-CN" altLang="en-US" sz="2400" dirty="0"/>
              <a:t>的时间为周期）</a:t>
            </a:r>
            <a:r>
              <a:rPr lang="en-US" altLang="zh-CN" sz="2400" dirty="0"/>
              <a:t>5</a:t>
            </a:r>
            <a:r>
              <a:rPr lang="zh-CN" altLang="en-US" sz="2400" dirty="0"/>
              <a:t>个周期</a:t>
            </a:r>
            <a:endParaRPr lang="en-US" altLang="zh-CN" sz="2400" dirty="0"/>
          </a:p>
          <a:p>
            <a:r>
              <a:rPr lang="zh-CN" altLang="en-US" sz="2400" dirty="0"/>
              <a:t>为</a:t>
            </a:r>
            <a:r>
              <a:rPr lang="en-US" altLang="zh-CN" sz="2400" dirty="0"/>
              <a:t>0.25</a:t>
            </a:r>
            <a:r>
              <a:rPr lang="zh-CN" altLang="en-US" sz="2400" dirty="0"/>
              <a:t>秒。</a:t>
            </a:r>
            <a:endParaRPr lang="en-US" altLang="zh-CN" sz="2400" dirty="0"/>
          </a:p>
          <a:p>
            <a:endParaRPr lang="en-US" altLang="zh-CN" sz="2400" dirty="0"/>
          </a:p>
          <a:p>
            <a:r>
              <a:rPr lang="zh-CN" altLang="en-US" sz="2400" dirty="0"/>
              <a:t>频率是物体</a:t>
            </a:r>
            <a:r>
              <a:rPr lang="en-US" altLang="zh-CN" sz="2400" dirty="0"/>
              <a:t>1</a:t>
            </a:r>
            <a:r>
              <a:rPr lang="zh-CN" altLang="en-US" sz="2400" dirty="0"/>
              <a:t>秒内振动的次数，</a:t>
            </a:r>
            <a:r>
              <a:rPr lang="en-US" altLang="zh-CN" sz="2400" dirty="0"/>
              <a:t>1</a:t>
            </a:r>
            <a:r>
              <a:rPr lang="zh-CN" altLang="en-US" sz="2400" dirty="0"/>
              <a:t>秒内振</a:t>
            </a:r>
            <a:endParaRPr lang="en-US" altLang="zh-CN" sz="2400" dirty="0"/>
          </a:p>
          <a:p>
            <a:r>
              <a:rPr lang="zh-CN" altLang="en-US" sz="2400" dirty="0"/>
              <a:t>动</a:t>
            </a:r>
            <a:r>
              <a:rPr lang="en-US" altLang="zh-CN" sz="2400" dirty="0"/>
              <a:t>1</a:t>
            </a:r>
            <a:r>
              <a:rPr lang="zh-CN" altLang="en-US" sz="2400" dirty="0"/>
              <a:t>次是</a:t>
            </a:r>
            <a:r>
              <a:rPr lang="en-US" altLang="zh-CN" sz="2400" dirty="0"/>
              <a:t>1</a:t>
            </a:r>
            <a:r>
              <a:rPr lang="zh-CN" altLang="en-US" sz="2400" dirty="0"/>
              <a:t>赫兹，</a:t>
            </a:r>
            <a:r>
              <a:rPr lang="en-US" altLang="zh-CN" sz="2400" dirty="0"/>
              <a:t>0.005</a:t>
            </a:r>
            <a:r>
              <a:rPr lang="zh-CN" altLang="en-US" sz="2400" dirty="0"/>
              <a:t>秒振动</a:t>
            </a:r>
            <a:r>
              <a:rPr lang="en-US" altLang="zh-CN" sz="2400" dirty="0"/>
              <a:t>1</a:t>
            </a:r>
            <a:r>
              <a:rPr lang="zh-CN" altLang="en-US" sz="2400" dirty="0"/>
              <a:t>次，</a:t>
            </a:r>
            <a:r>
              <a:rPr lang="en-US" altLang="zh-CN" sz="2400" dirty="0"/>
              <a:t>1</a:t>
            </a:r>
            <a:r>
              <a:rPr lang="zh-CN" altLang="en-US" sz="2400" dirty="0"/>
              <a:t>秒振</a:t>
            </a:r>
            <a:endParaRPr lang="en-US" altLang="zh-CN" sz="2400" dirty="0"/>
          </a:p>
          <a:p>
            <a:r>
              <a:rPr lang="zh-CN" altLang="en-US" sz="2400" dirty="0"/>
              <a:t>动</a:t>
            </a:r>
            <a:r>
              <a:rPr lang="en-US" altLang="zh-CN" sz="2400" dirty="0"/>
              <a:t>200</a:t>
            </a:r>
            <a:r>
              <a:rPr lang="zh-CN" altLang="en-US" sz="2400" dirty="0"/>
              <a:t>次。频率为</a:t>
            </a:r>
            <a:r>
              <a:rPr lang="en-US" altLang="zh-CN" sz="2400" dirty="0"/>
              <a:t>200Hz</a:t>
            </a:r>
          </a:p>
          <a:p>
            <a:endParaRPr lang="en-US" altLang="zh-CN" sz="2400" dirty="0"/>
          </a:p>
          <a:p>
            <a:endParaRPr lang="zh-CN" altLang="en-US" sz="2400" dirty="0"/>
          </a:p>
        </p:txBody>
      </p:sp>
    </p:spTree>
    <p:extLst>
      <p:ext uri="{BB962C8B-B14F-4D97-AF65-F5344CB8AC3E}">
        <p14:creationId xmlns:p14="http://schemas.microsoft.com/office/powerpoint/2010/main" val="1609247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3E384-2B8E-3FC0-1CDB-CD56A4ECDEEC}"/>
              </a:ext>
            </a:extLst>
          </p:cNvPr>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609600" y="1417638"/>
            <a:ext cx="5145470" cy="5633192"/>
          </a:xfrm>
          <a:prstGeom prst="rect">
            <a:avLst/>
          </a:prstGeom>
        </p:spPr>
      </p:pic>
      <p:pic>
        <p:nvPicPr>
          <p:cNvPr id="6" name="图片 5"/>
          <p:cNvPicPr>
            <a:picLocks noChangeAspect="1"/>
          </p:cNvPicPr>
          <p:nvPr/>
        </p:nvPicPr>
        <p:blipFill>
          <a:blip r:embed="rId3"/>
          <a:stretch>
            <a:fillRect/>
          </a:stretch>
        </p:blipFill>
        <p:spPr>
          <a:xfrm>
            <a:off x="6278896" y="2025918"/>
            <a:ext cx="4779678" cy="3023878"/>
          </a:xfrm>
          <a:prstGeom prst="rect">
            <a:avLst/>
          </a:prstGeom>
        </p:spPr>
      </p:pic>
    </p:spTree>
    <p:extLst>
      <p:ext uri="{BB962C8B-B14F-4D97-AF65-F5344CB8AC3E}">
        <p14:creationId xmlns:p14="http://schemas.microsoft.com/office/powerpoint/2010/main" val="3203734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1558515" y="2021529"/>
            <a:ext cx="7376799" cy="3816427"/>
          </a:xfrm>
          <a:prstGeom prst="rect">
            <a:avLst/>
          </a:prstGeom>
        </p:spPr>
      </p:pic>
    </p:spTree>
    <p:extLst>
      <p:ext uri="{BB962C8B-B14F-4D97-AF65-F5344CB8AC3E}">
        <p14:creationId xmlns:p14="http://schemas.microsoft.com/office/powerpoint/2010/main" val="1544121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1"/>
          <p:cNvSpPr>
            <a:spLocks noGrp="1"/>
          </p:cNvSpPr>
          <p:nvPr>
            <p:ph idx="1"/>
          </p:nvPr>
        </p:nvSpPr>
        <p:spPr>
          <a:xfrm>
            <a:off x="610235" y="326571"/>
            <a:ext cx="10471422" cy="5850709"/>
          </a:xfrm>
        </p:spPr>
        <p:txBody>
          <a:bodyPr vert="horz" wrap="square" lIns="91440" tIns="45720" rIns="91440" bIns="45720" anchor="t">
            <a:noAutofit/>
          </a:bodyPr>
          <a:lstStyle/>
          <a:p>
            <a:pPr eaLnBrk="1" hangingPunct="1">
              <a:lnSpc>
                <a:spcPct val="90000"/>
              </a:lnSpc>
            </a:pPr>
            <a:r>
              <a:rPr lang="zh-CN" altLang="en-US" sz="2400" dirty="0">
                <a:solidFill>
                  <a:srgbClr val="FF0000"/>
                </a:solidFill>
              </a:rPr>
              <a:t>乐音    若干个不同频率的纯音组成</a:t>
            </a:r>
            <a:endParaRPr lang="zh-CN" altLang="en-US" sz="2400" dirty="0"/>
          </a:p>
          <a:p>
            <a:pPr>
              <a:lnSpc>
                <a:spcPct val="120000"/>
              </a:lnSpc>
              <a:spcBef>
                <a:spcPts val="1200"/>
              </a:spcBef>
              <a:spcAft>
                <a:spcPts val="1200"/>
              </a:spcAft>
            </a:pPr>
            <a:r>
              <a:rPr lang="zh-CN" altLang="en-US" sz="2400" dirty="0">
                <a:solidFill>
                  <a:srgbClr val="FF0000"/>
                </a:solidFill>
              </a:rPr>
              <a:t>基音</a:t>
            </a:r>
            <a:r>
              <a:rPr lang="zh-CN" altLang="en-US" sz="2400" dirty="0"/>
              <a:t>：组合中频率最低的纯音，是声带振动的频率。基音音强最强，它的频率决定整个音的音高（基频曲线）。钢琴的基频是</a:t>
            </a:r>
            <a:r>
              <a:rPr lang="en-US" altLang="zh-CN" sz="2400" dirty="0"/>
              <a:t>132Hz</a:t>
            </a:r>
            <a:r>
              <a:rPr lang="zh-CN" altLang="en-US" sz="2400" dirty="0"/>
              <a:t>，单簧管基频是</a:t>
            </a:r>
            <a:r>
              <a:rPr lang="en-US" altLang="zh-CN" sz="2400" dirty="0"/>
              <a:t>264Hz</a:t>
            </a:r>
            <a:r>
              <a:rPr lang="zh-CN" altLang="en-US" sz="2400" dirty="0"/>
              <a:t>，钢琴和单簧管哪个声音更高？</a:t>
            </a:r>
            <a:endParaRPr lang="en-US" altLang="zh-CN" sz="2400" dirty="0"/>
          </a:p>
          <a:p>
            <a:pPr eaLnBrk="1" hangingPunct="1">
              <a:lnSpc>
                <a:spcPct val="120000"/>
              </a:lnSpc>
              <a:spcBef>
                <a:spcPts val="1200"/>
              </a:spcBef>
              <a:spcAft>
                <a:spcPts val="1200"/>
              </a:spcAft>
            </a:pPr>
            <a:r>
              <a:rPr lang="zh-CN" altLang="en-US" sz="2400" dirty="0">
                <a:solidFill>
                  <a:srgbClr val="FF0000"/>
                </a:solidFill>
              </a:rPr>
              <a:t>陪音：</a:t>
            </a:r>
            <a:r>
              <a:rPr lang="zh-CN" altLang="en-US" sz="2400" dirty="0"/>
              <a:t>组合中基音以外的其他纯音，陪音的频率是基音的整数倍，陪音强度比较弱，由于陪音的数量、频率和强度的不同，才分出不同种类的乐音。</a:t>
            </a:r>
            <a:endParaRPr lang="en-US" altLang="zh-CN" sz="2400" dirty="0"/>
          </a:p>
          <a:p>
            <a:pPr eaLnBrk="1" hangingPunct="1">
              <a:lnSpc>
                <a:spcPct val="90000"/>
              </a:lnSpc>
            </a:pPr>
            <a:r>
              <a:rPr lang="zh-CN" altLang="en-US" sz="2400" dirty="0">
                <a:solidFill>
                  <a:srgbClr val="FF0000"/>
                </a:solidFill>
              </a:rPr>
              <a:t>陪音不同</a:t>
            </a:r>
            <a:r>
              <a:rPr lang="zh-CN" altLang="en-US" sz="2400" dirty="0"/>
              <a:t>，</a:t>
            </a:r>
            <a:r>
              <a:rPr lang="zh-CN" altLang="en-US" sz="2400" dirty="0">
                <a:solidFill>
                  <a:srgbClr val="FF0000"/>
                </a:solidFill>
              </a:rPr>
              <a:t>分出</a:t>
            </a:r>
            <a:r>
              <a:rPr lang="zh-CN" altLang="en-US" sz="2400" dirty="0"/>
              <a:t>乐音的</a:t>
            </a:r>
            <a:r>
              <a:rPr lang="zh-CN" altLang="en-US" sz="2400" dirty="0">
                <a:solidFill>
                  <a:srgbClr val="FF0000"/>
                </a:solidFill>
              </a:rPr>
              <a:t>不同音质，跟共鸣器有很大的关系</a:t>
            </a:r>
            <a:r>
              <a:rPr lang="zh-CN" altLang="en-US" sz="2400" dirty="0"/>
              <a:t>。</a:t>
            </a:r>
          </a:p>
          <a:p>
            <a:pPr eaLnBrk="1" hangingPunct="1">
              <a:lnSpc>
                <a:spcPct val="90000"/>
              </a:lnSpc>
            </a:pPr>
            <a:endParaRPr lang="en-US" altLang="zh-CN" sz="2400" dirty="0"/>
          </a:p>
          <a:p>
            <a:pPr eaLnBrk="1" hangingPunct="1">
              <a:lnSpc>
                <a:spcPct val="90000"/>
              </a:lnSpc>
            </a:pPr>
            <a:r>
              <a:rPr lang="zh-CN" altLang="en-US" sz="2400" dirty="0"/>
              <a:t>钢琴   基音外</a:t>
            </a:r>
            <a:r>
              <a:rPr lang="en-US" altLang="zh-CN" sz="2400" dirty="0"/>
              <a:t>15</a:t>
            </a:r>
            <a:r>
              <a:rPr lang="zh-CN" altLang="en-US" sz="2400" dirty="0"/>
              <a:t>个陪音</a:t>
            </a:r>
            <a:endParaRPr lang="en-US" altLang="zh-CN" sz="2400" dirty="0"/>
          </a:p>
          <a:p>
            <a:pPr eaLnBrk="1" hangingPunct="1">
              <a:lnSpc>
                <a:spcPct val="90000"/>
              </a:lnSpc>
            </a:pPr>
            <a:r>
              <a:rPr lang="zh-CN" altLang="en-US" sz="2400" dirty="0"/>
              <a:t>黑管   基音外</a:t>
            </a:r>
            <a:r>
              <a:rPr lang="en-US" altLang="zh-CN" sz="2400" dirty="0"/>
              <a:t>9</a:t>
            </a:r>
            <a:r>
              <a:rPr lang="zh-CN" altLang="en-US" sz="2400" dirty="0"/>
              <a:t>个陪音</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1"/>
          <p:cNvSpPr>
            <a:spLocks noGrp="1"/>
          </p:cNvSpPr>
          <p:nvPr>
            <p:ph idx="1"/>
          </p:nvPr>
        </p:nvSpPr>
        <p:spPr>
          <a:xfrm>
            <a:off x="838200" y="1252855"/>
            <a:ext cx="7765415" cy="4351655"/>
          </a:xfrm>
        </p:spPr>
        <p:txBody>
          <a:bodyPr vert="horz" wrap="square" lIns="91440" tIns="45720" rIns="91440" bIns="45720" anchor="t"/>
          <a:lstStyle/>
          <a:p>
            <a:pPr eaLnBrk="1" hangingPunct="1"/>
            <a:r>
              <a:rPr lang="zh-CN" altLang="en-US" dirty="0"/>
              <a:t>乐器陪音不同，跟发音体和共鸣器有很大关系。</a:t>
            </a:r>
            <a:endParaRPr lang="en-US" altLang="zh-CN" dirty="0"/>
          </a:p>
          <a:p>
            <a:pPr eaLnBrk="1" hangingPunct="1"/>
            <a:r>
              <a:rPr lang="en-US" altLang="zh-CN" dirty="0"/>
              <a:t>            </a:t>
            </a:r>
            <a:r>
              <a:rPr lang="zh-CN" altLang="en-US" dirty="0"/>
              <a:t>发音体     共鸣器</a:t>
            </a:r>
            <a:endParaRPr lang="en-US" altLang="zh-CN" dirty="0"/>
          </a:p>
          <a:p>
            <a:pPr eaLnBrk="1" hangingPunct="1"/>
            <a:r>
              <a:rPr lang="zh-CN" altLang="en-US" dirty="0"/>
              <a:t>胡琴       琴弦       琴筒</a:t>
            </a:r>
            <a:endParaRPr lang="en-US" altLang="zh-CN" dirty="0"/>
          </a:p>
          <a:p>
            <a:pPr eaLnBrk="1" hangingPunct="1"/>
            <a:r>
              <a:rPr lang="zh-CN" altLang="en-US" dirty="0"/>
              <a:t>笛子       笛膜       管身</a:t>
            </a:r>
            <a:endParaRPr lang="en-US" altLang="zh-CN" dirty="0"/>
          </a:p>
          <a:p>
            <a:pPr eaLnBrk="1" hangingPunct="1"/>
            <a:r>
              <a:rPr lang="zh-CN" altLang="en-US" dirty="0">
                <a:solidFill>
                  <a:srgbClr val="FF0000"/>
                </a:solidFill>
              </a:rPr>
              <a:t>发音体振动复杂，同时产生不同频率的振动。</a:t>
            </a:r>
            <a:endParaRPr lang="en-US" altLang="zh-CN" dirty="0"/>
          </a:p>
          <a:p>
            <a:pPr eaLnBrk="1" hangingPunct="1"/>
            <a:r>
              <a:rPr lang="zh-CN" altLang="en-US" dirty="0">
                <a:solidFill>
                  <a:srgbClr val="FF0000"/>
                </a:solidFill>
              </a:rPr>
              <a:t>共鸣器</a:t>
            </a:r>
            <a:r>
              <a:rPr lang="zh-CN" altLang="en-US" dirty="0"/>
              <a:t>有自己的振动频率，在发音体发出声音的不同频率中</a:t>
            </a:r>
            <a:r>
              <a:rPr lang="zh-CN" altLang="en-US" dirty="0">
                <a:solidFill>
                  <a:srgbClr val="FF0000"/>
                </a:solidFill>
              </a:rPr>
              <a:t>选择一定的频率发生共鸣，加以放大，同时抑制吸收另一些频率。</a:t>
            </a:r>
            <a:endParaRPr lang="en-US" altLang="zh-CN" dirty="0">
              <a:solidFill>
                <a:srgbClr val="FF0000"/>
              </a:solidFill>
            </a:endParaRPr>
          </a:p>
          <a:p>
            <a:pPr eaLnBrk="1" hangingPunct="1"/>
            <a:r>
              <a:rPr lang="zh-CN" altLang="en-US" dirty="0"/>
              <a:t>共鸣器的作用在语音音质区分上起重要作用。</a:t>
            </a:r>
            <a:endParaRPr lang="en-US" altLang="zh-CN" dirty="0"/>
          </a:p>
        </p:txBody>
      </p:sp>
      <p:sp>
        <p:nvSpPr>
          <p:cNvPr id="28675" name="标题 2"/>
          <p:cNvSpPr>
            <a:spLocks noGrp="1"/>
          </p:cNvSpPr>
          <p:nvPr>
            <p:ph type="title"/>
          </p:nvPr>
        </p:nvSpPr>
        <p:spPr/>
        <p:txBody>
          <a:bodyPr vert="horz" wrap="square" lIns="91440" tIns="45720" rIns="91440" bIns="45720" anchor="ctr"/>
          <a:lstStyle/>
          <a:p>
            <a:pPr eaLnBrk="1" hangingPunct="1"/>
            <a:endParaRPr lang="zh-CN" altLang="zh-CN" dirty="0"/>
          </a:p>
        </p:txBody>
      </p:sp>
      <p:pic>
        <p:nvPicPr>
          <p:cNvPr id="2" name="图片 1" descr="timgMCAV6QBW"/>
          <p:cNvPicPr>
            <a:picLocks noChangeAspect="1"/>
          </p:cNvPicPr>
          <p:nvPr/>
        </p:nvPicPr>
        <p:blipFill>
          <a:blip r:embed="rId2"/>
          <a:stretch>
            <a:fillRect/>
          </a:stretch>
        </p:blipFill>
        <p:spPr>
          <a:xfrm>
            <a:off x="8603615" y="2126615"/>
            <a:ext cx="3298190" cy="42475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QJ45A105"/>
          <p:cNvPicPr>
            <a:picLocks noChangeAspect="1"/>
          </p:cNvPicPr>
          <p:nvPr/>
        </p:nvPicPr>
        <p:blipFill>
          <a:blip r:embed="rId2"/>
          <a:srcRect l="23957" t="18761" r="34496" b="12087"/>
          <a:stretch>
            <a:fillRect/>
          </a:stretch>
        </p:blipFill>
        <p:spPr>
          <a:xfrm>
            <a:off x="6985" y="-13335"/>
            <a:ext cx="2353310" cy="3934460"/>
          </a:xfrm>
          <a:prstGeom prst="rect">
            <a:avLst/>
          </a:prstGeom>
        </p:spPr>
      </p:pic>
      <p:sp>
        <p:nvSpPr>
          <p:cNvPr id="29698" name="内容占位符 1"/>
          <p:cNvSpPr>
            <a:spLocks noGrp="1"/>
          </p:cNvSpPr>
          <p:nvPr>
            <p:ph idx="1"/>
          </p:nvPr>
        </p:nvSpPr>
        <p:spPr>
          <a:xfrm>
            <a:off x="2606040" y="971550"/>
            <a:ext cx="5103495" cy="4914265"/>
          </a:xfrm>
        </p:spPr>
        <p:txBody>
          <a:bodyPr vert="horz" wrap="square" lIns="91440" tIns="45720" rIns="91440" bIns="45720" anchor="t"/>
          <a:lstStyle/>
          <a:p>
            <a:pPr eaLnBrk="1" hangingPunct="1"/>
            <a:r>
              <a:rPr lang="zh-CN" altLang="en-US" dirty="0"/>
              <a:t>乐器的声音高低强弱可以变化，但音质不变，始终笛子是笛子，胡琴是胡琴，因为发音体和共鸣器没有改变。</a:t>
            </a:r>
            <a:endParaRPr lang="en-US" altLang="zh-CN" dirty="0"/>
          </a:p>
          <a:p>
            <a:pPr eaLnBrk="1" hangingPunct="1"/>
            <a:endParaRPr lang="zh-CN" altLang="en-US" dirty="0"/>
          </a:p>
          <a:p>
            <a:pPr eaLnBrk="1" hangingPunct="1"/>
            <a:r>
              <a:rPr lang="zh-CN" altLang="en-US" dirty="0"/>
              <a:t>人类发乐音时，发音体是声带，共鸣器由咽腔、鼻腔、口腔组成。口腔和咽腔能变成多种形状，能发出“</a:t>
            </a:r>
            <a:r>
              <a:rPr lang="en-US" altLang="zh-CN" dirty="0"/>
              <a:t>a, i, u</a:t>
            </a:r>
            <a:r>
              <a:rPr lang="zh-CN" altLang="en-US" dirty="0"/>
              <a:t>”等不同音质的乐音。</a:t>
            </a:r>
            <a:r>
              <a:rPr lang="en-US" altLang="zh-CN" dirty="0"/>
              <a:t> </a:t>
            </a:r>
            <a:endParaRPr lang="zh-CN" altLang="en-US" dirty="0"/>
          </a:p>
        </p:txBody>
      </p:sp>
      <p:pic>
        <p:nvPicPr>
          <p:cNvPr id="2" name="图片 1"/>
          <p:cNvPicPr>
            <a:picLocks noChangeAspect="1"/>
          </p:cNvPicPr>
          <p:nvPr/>
        </p:nvPicPr>
        <p:blipFill>
          <a:blip r:embed="rId3"/>
          <a:stretch>
            <a:fillRect/>
          </a:stretch>
        </p:blipFill>
        <p:spPr>
          <a:xfrm>
            <a:off x="7954645" y="2586355"/>
            <a:ext cx="4095750" cy="40290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1"/>
          <p:cNvSpPr>
            <a:spLocks noGrp="1"/>
          </p:cNvSpPr>
          <p:nvPr>
            <p:ph idx="1"/>
          </p:nvPr>
        </p:nvSpPr>
        <p:spPr>
          <a:xfrm>
            <a:off x="735965" y="1056640"/>
            <a:ext cx="10974070" cy="3473450"/>
          </a:xfrm>
        </p:spPr>
        <p:txBody>
          <a:bodyPr vert="horz" wrap="square" lIns="91440" tIns="45720" rIns="91440" bIns="45720" anchor="t">
            <a:normAutofit lnSpcReduction="10000"/>
          </a:bodyPr>
          <a:lstStyle/>
          <a:p>
            <a:pPr fontAlgn="auto">
              <a:lnSpc>
                <a:spcPct val="100000"/>
              </a:lnSpc>
            </a:pPr>
            <a:r>
              <a:rPr lang="zh-CN" altLang="en-US" sz="2300" dirty="0"/>
              <a:t>声带振动产生的</a:t>
            </a:r>
            <a:r>
              <a:rPr lang="zh-CN" altLang="en-US" sz="2300" dirty="0">
                <a:solidFill>
                  <a:srgbClr val="C00000"/>
                </a:solidFill>
              </a:rPr>
              <a:t>基音的频率通常叫基频，用</a:t>
            </a:r>
            <a:r>
              <a:rPr lang="en-US" altLang="zh-CN" sz="2300" dirty="0">
                <a:solidFill>
                  <a:srgbClr val="C00000"/>
                </a:solidFill>
              </a:rPr>
              <a:t>F0</a:t>
            </a:r>
            <a:r>
              <a:rPr lang="zh-CN" altLang="en-US" sz="2300" dirty="0">
                <a:solidFill>
                  <a:srgbClr val="C00000"/>
                </a:solidFill>
              </a:rPr>
              <a:t>表示</a:t>
            </a:r>
            <a:r>
              <a:rPr lang="zh-CN" altLang="en-US" sz="2300" dirty="0"/>
              <a:t>，同时产生许多陪音，这些陪音大部分被共鸣腔抑制或吸收，有些则得到共鸣而加强，其中个别的还特别强化。</a:t>
            </a:r>
            <a:endParaRPr lang="en-US" altLang="zh-CN" sz="2300" dirty="0"/>
          </a:p>
          <a:p>
            <a:pPr fontAlgn="auto">
              <a:lnSpc>
                <a:spcPct val="100000"/>
              </a:lnSpc>
            </a:pPr>
            <a:endParaRPr lang="zh-CN" altLang="en-US" sz="2300" dirty="0"/>
          </a:p>
          <a:p>
            <a:pPr fontAlgn="auto">
              <a:lnSpc>
                <a:spcPct val="100000"/>
              </a:lnSpc>
            </a:pPr>
            <a:r>
              <a:rPr lang="zh-CN" altLang="en-US" sz="2300" dirty="0"/>
              <a:t>被特别强化的陪音也各不一样，因而形成不同的元音。 </a:t>
            </a:r>
            <a:r>
              <a:rPr lang="zh-CN" altLang="en-US" sz="2300" dirty="0">
                <a:solidFill>
                  <a:srgbClr val="FF0000"/>
                </a:solidFill>
              </a:rPr>
              <a:t>被特别强化的陪音在语音分析中叫共振峰（</a:t>
            </a:r>
            <a:r>
              <a:rPr lang="en-US" altLang="zh-CN" sz="2300" dirty="0">
                <a:solidFill>
                  <a:srgbClr val="FF0000"/>
                </a:solidFill>
              </a:rPr>
              <a:t>formant</a:t>
            </a:r>
            <a:r>
              <a:rPr lang="zh-CN" altLang="en-US" sz="2300" dirty="0">
                <a:solidFill>
                  <a:srgbClr val="FF0000"/>
                </a:solidFill>
              </a:rPr>
              <a:t>），用</a:t>
            </a:r>
            <a:r>
              <a:rPr lang="en-US" altLang="zh-CN" sz="2300" dirty="0">
                <a:solidFill>
                  <a:srgbClr val="FF0000"/>
                </a:solidFill>
              </a:rPr>
              <a:t>F1</a:t>
            </a:r>
            <a:r>
              <a:rPr lang="zh-CN" altLang="en-US" sz="2300" dirty="0">
                <a:solidFill>
                  <a:srgbClr val="FF0000"/>
                </a:solidFill>
              </a:rPr>
              <a:t>，</a:t>
            </a:r>
            <a:r>
              <a:rPr lang="en-US" altLang="zh-CN" sz="2300" dirty="0">
                <a:solidFill>
                  <a:srgbClr val="FF0000"/>
                </a:solidFill>
              </a:rPr>
              <a:t>F2, F3</a:t>
            </a:r>
            <a:r>
              <a:rPr lang="zh-CN" altLang="en-US" sz="2300" dirty="0">
                <a:solidFill>
                  <a:srgbClr val="FF0000"/>
                </a:solidFill>
              </a:rPr>
              <a:t>等表示。</a:t>
            </a:r>
            <a:endParaRPr lang="en-US" altLang="zh-CN" sz="2300" dirty="0"/>
          </a:p>
          <a:p>
            <a:pPr fontAlgn="auto">
              <a:lnSpc>
                <a:spcPct val="100000"/>
              </a:lnSpc>
            </a:pPr>
            <a:r>
              <a:rPr lang="zh-CN" altLang="en-US" sz="2300" dirty="0">
                <a:solidFill>
                  <a:srgbClr val="FF0000"/>
                </a:solidFill>
              </a:rPr>
              <a:t>基频决定整个音的音高，取决于声带振动的频率；共振峰决定整个音的音质，取决于声腔的形状。</a:t>
            </a:r>
            <a:endParaRPr lang="en-US" altLang="zh-CN" sz="2300" dirty="0">
              <a:solidFill>
                <a:srgbClr val="FF0000"/>
              </a:solidFill>
            </a:endParaRPr>
          </a:p>
          <a:p>
            <a:pPr fontAlgn="auto">
              <a:lnSpc>
                <a:spcPct val="100000"/>
              </a:lnSpc>
            </a:pPr>
            <a:r>
              <a:rPr lang="zh-CN" altLang="en-US" sz="2300" dirty="0"/>
              <a:t>决定元音音质的共振峰频率中，最重要的是</a:t>
            </a:r>
            <a:r>
              <a:rPr lang="en-US" altLang="zh-CN" sz="2300" dirty="0"/>
              <a:t>F1</a:t>
            </a:r>
            <a:r>
              <a:rPr lang="zh-CN" altLang="en-US" sz="2300" dirty="0"/>
              <a:t>和</a:t>
            </a:r>
            <a:r>
              <a:rPr lang="en-US" altLang="zh-CN" sz="2300" dirty="0"/>
              <a:t>F2</a:t>
            </a:r>
            <a:r>
              <a:rPr lang="zh-CN" altLang="en-US" sz="2300" dirty="0"/>
              <a:t>。共振峰虽是一个数据，实际上指被共鸣腔选择和强化的一束频率成分。</a:t>
            </a:r>
            <a:endParaRPr lang="en-US" altLang="zh-CN" sz="2300" dirty="0"/>
          </a:p>
        </p:txBody>
      </p:sp>
      <p:sp>
        <p:nvSpPr>
          <p:cNvPr id="30723" name="标题 2"/>
          <p:cNvSpPr>
            <a:spLocks noGrp="1"/>
          </p:cNvSpPr>
          <p:nvPr>
            <p:ph type="title"/>
          </p:nvPr>
        </p:nvSpPr>
        <p:spPr>
          <a:xfrm>
            <a:off x="609600" y="274955"/>
            <a:ext cx="10972800" cy="655320"/>
          </a:xfrm>
        </p:spPr>
        <p:txBody>
          <a:bodyPr vert="horz" wrap="square" lIns="91440" tIns="45720" rIns="91440" bIns="45720" anchor="ctr">
            <a:normAutofit fontScale="90000"/>
          </a:bodyPr>
          <a:lstStyle/>
          <a:p>
            <a:pPr eaLnBrk="1" hangingPunct="1"/>
            <a:r>
              <a:rPr lang="zh-CN" altLang="en-US" dirty="0"/>
              <a:t>基频和共振峰</a:t>
            </a:r>
          </a:p>
        </p:txBody>
      </p:sp>
      <p:pic>
        <p:nvPicPr>
          <p:cNvPr id="2" name="图片 1"/>
          <p:cNvPicPr>
            <a:picLocks noChangeAspect="1"/>
          </p:cNvPicPr>
          <p:nvPr/>
        </p:nvPicPr>
        <p:blipFill>
          <a:blip r:embed="rId2"/>
          <a:srcRect r="15344" b="63327"/>
          <a:stretch>
            <a:fillRect/>
          </a:stretch>
        </p:blipFill>
        <p:spPr>
          <a:xfrm>
            <a:off x="6223000" y="4364990"/>
            <a:ext cx="5902960" cy="2493010"/>
          </a:xfrm>
          <a:prstGeom prst="rect">
            <a:avLst/>
          </a:prstGeom>
        </p:spPr>
      </p:pic>
      <p:sp>
        <p:nvSpPr>
          <p:cNvPr id="3" name="文本框 2"/>
          <p:cNvSpPr txBox="1"/>
          <p:nvPr/>
        </p:nvSpPr>
        <p:spPr>
          <a:xfrm>
            <a:off x="5512435" y="5260975"/>
            <a:ext cx="583565" cy="1322070"/>
          </a:xfrm>
          <a:prstGeom prst="rect">
            <a:avLst/>
          </a:prstGeom>
          <a:noFill/>
        </p:spPr>
        <p:txBody>
          <a:bodyPr wrap="square" rtlCol="0">
            <a:spAutoFit/>
          </a:bodyPr>
          <a:lstStyle/>
          <a:p>
            <a:r>
              <a:rPr lang="en-US" altLang="zh-CN" sz="2000" dirty="0"/>
              <a:t>F3</a:t>
            </a:r>
          </a:p>
          <a:p>
            <a:r>
              <a:rPr lang="en-US" altLang="zh-CN" sz="2000" dirty="0"/>
              <a:t>F2</a:t>
            </a:r>
          </a:p>
          <a:p>
            <a:r>
              <a:rPr lang="en-US" altLang="zh-CN" sz="2000" dirty="0"/>
              <a:t>F1</a:t>
            </a:r>
          </a:p>
          <a:p>
            <a:r>
              <a:rPr lang="en-US" altLang="zh-CN" sz="2000" dirty="0"/>
              <a:t>F0</a:t>
            </a:r>
          </a:p>
        </p:txBody>
      </p:sp>
      <p:pic>
        <p:nvPicPr>
          <p:cNvPr id="4" name="图片 3">
            <a:extLst>
              <a:ext uri="{FF2B5EF4-FFF2-40B4-BE49-F238E27FC236}">
                <a16:creationId xmlns:a16="http://schemas.microsoft.com/office/drawing/2014/main" id="{D19094B2-F99D-882F-8166-B3F300E99D89}"/>
              </a:ext>
            </a:extLst>
          </p:cNvPr>
          <p:cNvPicPr>
            <a:picLocks noChangeAspect="1"/>
          </p:cNvPicPr>
          <p:nvPr/>
        </p:nvPicPr>
        <p:blipFill>
          <a:blip r:embed="rId3"/>
          <a:stretch>
            <a:fillRect/>
          </a:stretch>
        </p:blipFill>
        <p:spPr>
          <a:xfrm>
            <a:off x="488766" y="4530090"/>
            <a:ext cx="4444934" cy="226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69365" y="245745"/>
            <a:ext cx="9249410" cy="808355"/>
          </a:xfrm>
        </p:spPr>
        <p:txBody>
          <a:bodyPr>
            <a:normAutofit/>
          </a:bodyPr>
          <a:lstStyle/>
          <a:p>
            <a:r>
              <a:rPr lang="en-US" altLang="zh-CN" sz="4000" dirty="0">
                <a:solidFill>
                  <a:srgbClr val="C00000"/>
                </a:solidFill>
                <a:sym typeface="+mn-ea"/>
              </a:rPr>
              <a:t>1.1 </a:t>
            </a:r>
            <a:r>
              <a:rPr lang="zh-CN" altLang="en-US" sz="4000" dirty="0">
                <a:solidFill>
                  <a:srgbClr val="C00000"/>
                </a:solidFill>
                <a:sym typeface="+mn-ea"/>
              </a:rPr>
              <a:t>语音学和音系学</a:t>
            </a:r>
            <a:endParaRPr lang="zh-CN" altLang="en-US" sz="4000" b="1" dirty="0">
              <a:solidFill>
                <a:srgbClr val="C00000"/>
              </a:solidFill>
              <a:sym typeface="+mn-ea"/>
            </a:endParaRPr>
          </a:p>
        </p:txBody>
      </p:sp>
      <p:sp>
        <p:nvSpPr>
          <p:cNvPr id="9" name="内容占位符 8"/>
          <p:cNvSpPr>
            <a:spLocks noGrp="1"/>
          </p:cNvSpPr>
          <p:nvPr>
            <p:ph idx="1"/>
          </p:nvPr>
        </p:nvSpPr>
        <p:spPr>
          <a:xfrm>
            <a:off x="946785" y="1223645"/>
            <a:ext cx="10323195" cy="5133975"/>
          </a:xfrm>
        </p:spPr>
        <p:txBody>
          <a:bodyPr/>
          <a:lstStyle/>
          <a:p>
            <a:pPr marL="567055" indent="-457200" eaLnBrk="1" hangingPunct="1">
              <a:lnSpc>
                <a:spcPct val="90000"/>
              </a:lnSpc>
            </a:pPr>
            <a:r>
              <a:rPr lang="zh-CN" altLang="en-US" dirty="0">
                <a:sym typeface="+mn-ea"/>
              </a:rPr>
              <a:t>语音与自然界的声音有何异同</a:t>
            </a:r>
            <a:r>
              <a:rPr lang="en-US" altLang="zh-CN" dirty="0">
                <a:sym typeface="+mn-ea"/>
              </a:rPr>
              <a:t>?</a:t>
            </a:r>
            <a:endParaRPr lang="en-US" altLang="zh-CN" dirty="0"/>
          </a:p>
          <a:p>
            <a:pPr marL="109855" indent="0" eaLnBrk="1" hangingPunct="1">
              <a:lnSpc>
                <a:spcPct val="90000"/>
              </a:lnSpc>
              <a:buNone/>
            </a:pPr>
            <a:r>
              <a:rPr lang="zh-CN" altLang="en-US" dirty="0">
                <a:sym typeface="+mn-ea"/>
              </a:rPr>
              <a:t>同：从自然属性看，声音都是因某些物体的周期性振动而引起的空气粒子的振动。</a:t>
            </a:r>
            <a:endParaRPr lang="en-US" altLang="zh-CN" dirty="0"/>
          </a:p>
          <a:p>
            <a:pPr marL="109855" indent="0" eaLnBrk="1" hangingPunct="1">
              <a:lnSpc>
                <a:spcPct val="90000"/>
              </a:lnSpc>
              <a:buNone/>
            </a:pPr>
            <a:r>
              <a:rPr lang="zh-CN" altLang="en-US" dirty="0">
                <a:sym typeface="+mn-ea"/>
              </a:rPr>
              <a:t>异：语音不仅有</a:t>
            </a:r>
            <a:r>
              <a:rPr lang="zh-CN" altLang="en-US" dirty="0">
                <a:solidFill>
                  <a:srgbClr val="FF0000"/>
                </a:solidFill>
                <a:sym typeface="+mn-ea"/>
              </a:rPr>
              <a:t>自然属性</a:t>
            </a:r>
            <a:r>
              <a:rPr lang="zh-CN" altLang="en-US" dirty="0">
                <a:sym typeface="+mn-ea"/>
              </a:rPr>
              <a:t>，还有</a:t>
            </a:r>
            <a:r>
              <a:rPr lang="zh-CN" altLang="en-US" dirty="0">
                <a:solidFill>
                  <a:srgbClr val="FF0000"/>
                </a:solidFill>
                <a:sym typeface="+mn-ea"/>
              </a:rPr>
              <a:t>社会属性</a:t>
            </a:r>
            <a:r>
              <a:rPr lang="zh-CN" altLang="en-US" dirty="0">
                <a:sym typeface="+mn-ea"/>
              </a:rPr>
              <a:t>。语音是人类交际的物质载体，负载语言信息，是约定俗成的语言符号的形式。</a:t>
            </a:r>
          </a:p>
          <a:p>
            <a:pPr marL="567055" indent="-457200" eaLnBrk="1" hangingPunct="1">
              <a:lnSpc>
                <a:spcPct val="90000"/>
              </a:lnSpc>
            </a:pPr>
            <a:r>
              <a:rPr lang="zh-CN" altLang="en-US" dirty="0">
                <a:sym typeface="+mn-ea"/>
              </a:rPr>
              <a:t>人的发音器官发出的，并且负载着一定意义，能为人们所理解的声音。</a:t>
            </a:r>
            <a:endParaRPr lang="zh-CN" altLang="en-US" dirty="0"/>
          </a:p>
          <a:p>
            <a:pPr marL="109855" indent="0" eaLnBrk="1" hangingPunct="1">
              <a:lnSpc>
                <a:spcPct val="90000"/>
              </a:lnSpc>
              <a:buNone/>
            </a:pPr>
            <a:r>
              <a:rPr lang="zh-CN" altLang="en-US" dirty="0">
                <a:sym typeface="+mn-ea"/>
              </a:rPr>
              <a:t>       咳嗽、打喷嚏、打嗝能否称为语音</a:t>
            </a:r>
            <a:r>
              <a:rPr lang="en-US" altLang="zh-CN" dirty="0">
                <a:sym typeface="+mn-ea"/>
              </a:rPr>
              <a:t>?</a:t>
            </a:r>
            <a:endParaRPr lang="zh-CN" altLang="en-US" dirty="0"/>
          </a:p>
          <a:p>
            <a:pPr marL="109855" indent="0" eaLnBrk="1" hangingPunct="1">
              <a:lnSpc>
                <a:spcPct val="90000"/>
              </a:lnSpc>
            </a:pPr>
            <a:r>
              <a:rPr lang="zh-CN" altLang="en-US" dirty="0">
                <a:sym typeface="+mn-ea"/>
              </a:rPr>
              <a:t>自然界的声音是连续性的，没有结构和组织，语音则是</a:t>
            </a:r>
          </a:p>
          <a:p>
            <a:pPr marL="109855" indent="0" eaLnBrk="1" hangingPunct="1">
              <a:lnSpc>
                <a:spcPct val="90000"/>
              </a:lnSpc>
              <a:buNone/>
            </a:pPr>
            <a:r>
              <a:rPr lang="zh-CN" altLang="en-US" dirty="0">
                <a:sym typeface="+mn-ea"/>
              </a:rPr>
              <a:t>由可离散的单位按一定规则组织起来的。</a:t>
            </a:r>
            <a:endParaRPr lang="zh-CN" altLang="en-US" dirty="0"/>
          </a:p>
          <a:p>
            <a:endParaRPr lang="zh-CN" altLang="en-US" dirty="0"/>
          </a:p>
        </p:txBody>
      </p:sp>
      <p:pic>
        <p:nvPicPr>
          <p:cNvPr id="11" name="图片 10"/>
          <p:cNvPicPr>
            <a:picLocks noChangeAspect="1"/>
          </p:cNvPicPr>
          <p:nvPr/>
        </p:nvPicPr>
        <p:blipFill>
          <a:blip r:embed="rId2" cstate="print">
            <a:extLst>
              <a:ext uri="{BEBA8EAE-BF5A-486C-A8C5-ECC9F3942E4B}">
                <a14:imgProps xmlns:a14="http://schemas.microsoft.com/office/drawing/2010/main">
                  <a14:imgLayer r:embed="rId3">
                    <a14:imgEffect>
                      <a14:backgroundRemoval t="0" b="89988" l="6272" r="94213"/>
                    </a14:imgEffect>
                  </a14:imgLayer>
                </a14:imgProps>
              </a:ext>
              <a:ext uri="{28A0092B-C50C-407E-A947-70E740481C1C}">
                <a14:useLocalDpi xmlns:a14="http://schemas.microsoft.com/office/drawing/2010/main" val="0"/>
              </a:ext>
            </a:extLst>
          </a:blip>
          <a:srcRect l="6267" r="21111" b="29390"/>
          <a:stretch>
            <a:fillRect/>
          </a:stretch>
        </p:blipFill>
        <p:spPr>
          <a:xfrm rot="16200000">
            <a:off x="-292735" y="296545"/>
            <a:ext cx="1677670" cy="1087755"/>
          </a:xfrm>
          <a:prstGeom prst="rect">
            <a:avLst/>
          </a:prstGeom>
        </p:spPr>
      </p:pic>
      <p:pic>
        <p:nvPicPr>
          <p:cNvPr id="12" name="图片 11" descr="讲话"/>
          <p:cNvPicPr>
            <a:picLocks noChangeAspect="1"/>
          </p:cNvPicPr>
          <p:nvPr/>
        </p:nvPicPr>
        <p:blipFill>
          <a:blip r:embed="rId4"/>
          <a:srcRect l="6138" t="810" r="4608" b="2147"/>
          <a:stretch>
            <a:fillRect/>
          </a:stretch>
        </p:blipFill>
        <p:spPr>
          <a:xfrm flipH="1">
            <a:off x="9991725" y="4689475"/>
            <a:ext cx="2050415" cy="1858010"/>
          </a:xfrm>
          <a:prstGeom prst="snip2DiagRect">
            <a:avLst>
              <a:gd name="adj1" fmla="val 41059"/>
              <a:gd name="adj2" fmla="val 4322"/>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344930" y="114300"/>
            <a:ext cx="9249410" cy="1109345"/>
          </a:xfrm>
        </p:spPr>
        <p:txBody>
          <a:bodyPr/>
          <a:lstStyle/>
          <a:p>
            <a:r>
              <a:rPr lang="zh-CN" altLang="en-US" sz="4000" b="1"/>
              <a:t>元音共振峰分布位置示意图</a:t>
            </a:r>
          </a:p>
        </p:txBody>
      </p:sp>
      <p:pic>
        <p:nvPicPr>
          <p:cNvPr id="11" name="图片 10"/>
          <p:cNvPicPr>
            <a:picLocks noChangeAspect="1"/>
          </p:cNvPicPr>
          <p:nvPr/>
        </p:nvPicPr>
        <p:blipFill>
          <a:blip r:embed="rId2" cstate="print">
            <a:extLst>
              <a:ext uri="{BEBA8EAE-BF5A-486C-A8C5-ECC9F3942E4B}">
                <a14:imgProps xmlns:a14="http://schemas.microsoft.com/office/drawing/2010/main">
                  <a14:imgLayer r:embed="rId3">
                    <a14:imgEffect>
                      <a14:backgroundRemoval t="0" b="89988" l="6272" r="94213"/>
                    </a14:imgEffect>
                  </a14:imgLayer>
                </a14:imgProps>
              </a:ext>
              <a:ext uri="{28A0092B-C50C-407E-A947-70E740481C1C}">
                <a14:useLocalDpi xmlns:a14="http://schemas.microsoft.com/office/drawing/2010/main" val="0"/>
              </a:ext>
            </a:extLst>
          </a:blip>
          <a:srcRect l="6267" r="21111" b="29390"/>
          <a:stretch>
            <a:fillRect/>
          </a:stretch>
        </p:blipFill>
        <p:spPr>
          <a:xfrm rot="16200000">
            <a:off x="-292735" y="296545"/>
            <a:ext cx="1677670" cy="1087755"/>
          </a:xfrm>
          <a:prstGeom prst="rect">
            <a:avLst/>
          </a:prstGeom>
        </p:spPr>
      </p:pic>
      <p:pic>
        <p:nvPicPr>
          <p:cNvPr id="12" name="图片 11" descr="讲话"/>
          <p:cNvPicPr>
            <a:picLocks noChangeAspect="1"/>
          </p:cNvPicPr>
          <p:nvPr/>
        </p:nvPicPr>
        <p:blipFill>
          <a:blip r:embed="rId4"/>
          <a:srcRect l="6138" t="810" r="4608" b="2147"/>
          <a:stretch>
            <a:fillRect/>
          </a:stretch>
        </p:blipFill>
        <p:spPr>
          <a:xfrm flipH="1">
            <a:off x="9973310" y="114300"/>
            <a:ext cx="2050415" cy="1858010"/>
          </a:xfrm>
          <a:prstGeom prst="snip2DiagRect">
            <a:avLst>
              <a:gd name="adj1" fmla="val 41059"/>
              <a:gd name="adj2" fmla="val 4322"/>
            </a:avLst>
          </a:prstGeom>
        </p:spPr>
      </p:pic>
      <p:pic>
        <p:nvPicPr>
          <p:cNvPr id="2" name="内容占位符 1"/>
          <p:cNvPicPr>
            <a:picLocks noGrp="1" noChangeAspect="1"/>
          </p:cNvPicPr>
          <p:nvPr>
            <p:ph idx="1"/>
          </p:nvPr>
        </p:nvPicPr>
        <p:blipFill>
          <a:blip r:embed="rId5"/>
          <a:stretch>
            <a:fillRect/>
          </a:stretch>
        </p:blipFill>
        <p:spPr>
          <a:xfrm>
            <a:off x="1011555" y="1791970"/>
            <a:ext cx="10553700" cy="4687570"/>
          </a:xfrm>
          <a:prstGeom prst="rect">
            <a:avLst/>
          </a:prstGeom>
        </p:spPr>
      </p:pic>
      <p:sp>
        <p:nvSpPr>
          <p:cNvPr id="4" name="文本框 3"/>
          <p:cNvSpPr txBox="1"/>
          <p:nvPr/>
        </p:nvSpPr>
        <p:spPr>
          <a:xfrm>
            <a:off x="9667240" y="2607310"/>
            <a:ext cx="583565" cy="2553335"/>
          </a:xfrm>
          <a:prstGeom prst="rect">
            <a:avLst/>
          </a:prstGeom>
          <a:noFill/>
        </p:spPr>
        <p:txBody>
          <a:bodyPr wrap="square" rtlCol="0">
            <a:spAutoFit/>
          </a:bodyPr>
          <a:lstStyle/>
          <a:p>
            <a:r>
              <a:rPr lang="en-US" altLang="zh-CN" sz="2800"/>
              <a:t>F3</a:t>
            </a:r>
          </a:p>
          <a:p>
            <a:endParaRPr lang="en-US" altLang="zh-CN" sz="2000"/>
          </a:p>
          <a:p>
            <a:r>
              <a:rPr lang="en-US" altLang="zh-CN" sz="2800"/>
              <a:t>F2</a:t>
            </a:r>
          </a:p>
          <a:p>
            <a:endParaRPr lang="en-US" altLang="zh-CN" sz="2800"/>
          </a:p>
          <a:p>
            <a:r>
              <a:rPr lang="en-US" altLang="zh-CN" sz="2800"/>
              <a:t>F1</a:t>
            </a:r>
          </a:p>
          <a:p>
            <a:r>
              <a:rPr lang="en-US" altLang="zh-CN" sz="2800"/>
              <a:t>F0</a:t>
            </a:r>
          </a:p>
        </p:txBody>
      </p:sp>
      <p:sp>
        <p:nvSpPr>
          <p:cNvPr id="6" name="文本框 5"/>
          <p:cNvSpPr txBox="1"/>
          <p:nvPr/>
        </p:nvSpPr>
        <p:spPr>
          <a:xfrm>
            <a:off x="2359025" y="2338070"/>
            <a:ext cx="583565" cy="2676525"/>
          </a:xfrm>
          <a:prstGeom prst="rect">
            <a:avLst/>
          </a:prstGeom>
          <a:noFill/>
        </p:spPr>
        <p:txBody>
          <a:bodyPr wrap="square" rtlCol="0">
            <a:spAutoFit/>
          </a:bodyPr>
          <a:lstStyle/>
          <a:p>
            <a:r>
              <a:rPr lang="en-US" altLang="zh-CN" sz="2800"/>
              <a:t>F3</a:t>
            </a:r>
          </a:p>
          <a:p>
            <a:r>
              <a:rPr lang="en-US" altLang="zh-CN" sz="2800"/>
              <a:t>F2</a:t>
            </a:r>
          </a:p>
          <a:p>
            <a:r>
              <a:rPr lang="en-US" altLang="zh-CN" sz="2800"/>
              <a:t>F1</a:t>
            </a:r>
          </a:p>
          <a:p>
            <a:endParaRPr lang="en-US" altLang="zh-CN" sz="2800"/>
          </a:p>
          <a:p>
            <a:endParaRPr lang="en-US" altLang="zh-CN" sz="2800"/>
          </a:p>
          <a:p>
            <a:r>
              <a:rPr lang="en-US" altLang="zh-CN" sz="2800"/>
              <a:t>F0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1"/>
          <p:cNvSpPr>
            <a:spLocks noGrp="1"/>
          </p:cNvSpPr>
          <p:nvPr>
            <p:ph idx="1"/>
          </p:nvPr>
        </p:nvSpPr>
        <p:spPr>
          <a:xfrm>
            <a:off x="609600" y="1536065"/>
            <a:ext cx="9140190" cy="4351655"/>
          </a:xfrm>
        </p:spPr>
        <p:txBody>
          <a:bodyPr vert="horz" wrap="square" lIns="91440" tIns="45720" rIns="91440" bIns="45720" anchor="t"/>
          <a:lstStyle/>
          <a:p>
            <a:pPr eaLnBrk="1" hangingPunct="1"/>
            <a:r>
              <a:rPr lang="zh-CN" altLang="en-US" dirty="0"/>
              <a:t>用仪器可以对语音进行物理分析。</a:t>
            </a:r>
            <a:endParaRPr lang="en-US" altLang="zh-CN" dirty="0"/>
          </a:p>
          <a:p>
            <a:pPr eaLnBrk="1" hangingPunct="1"/>
            <a:r>
              <a:rPr lang="en-US" altLang="zh-CN" dirty="0"/>
              <a:t>20</a:t>
            </a:r>
            <a:r>
              <a:rPr lang="zh-CN" altLang="en-US" dirty="0"/>
              <a:t>世纪前期和中期        浪纹计  语图仪</a:t>
            </a:r>
            <a:endParaRPr lang="en-US" altLang="zh-CN" dirty="0"/>
          </a:p>
          <a:p>
            <a:pPr eaLnBrk="1" hangingPunct="1"/>
            <a:r>
              <a:rPr lang="en-US" altLang="zh-CN" dirty="0"/>
              <a:t>20</a:t>
            </a:r>
            <a:r>
              <a:rPr lang="zh-CN" altLang="en-US" dirty="0"/>
              <a:t>世纪后期                     计算机软件</a:t>
            </a:r>
            <a:endParaRPr lang="en-US" altLang="zh-CN" dirty="0"/>
          </a:p>
          <a:p>
            <a:pPr eaLnBrk="1" hangingPunct="1"/>
            <a:endParaRPr lang="zh-CN" altLang="en-US" dirty="0"/>
          </a:p>
          <a:p>
            <a:pPr eaLnBrk="1" hangingPunct="1"/>
            <a:r>
              <a:rPr lang="zh-CN" altLang="en-US" dirty="0"/>
              <a:t>仪器和软件的目的使把语音变成可见的图像，以便分析。</a:t>
            </a:r>
          </a:p>
        </p:txBody>
      </p:sp>
      <p:sp>
        <p:nvSpPr>
          <p:cNvPr id="32771" name="标题 2"/>
          <p:cNvSpPr>
            <a:spLocks noGrp="1"/>
          </p:cNvSpPr>
          <p:nvPr>
            <p:ph type="title"/>
          </p:nvPr>
        </p:nvSpPr>
        <p:spPr/>
        <p:txBody>
          <a:bodyPr vert="horz" wrap="square" lIns="91440" tIns="45720" rIns="91440" bIns="45720" anchor="ctr"/>
          <a:lstStyle/>
          <a:p>
            <a:pPr eaLnBrk="1" hangingPunct="1"/>
            <a:r>
              <a:rPr lang="en-US" altLang="zh-CN" dirty="0"/>
              <a:t>2.3 </a:t>
            </a:r>
            <a:r>
              <a:rPr lang="zh-CN" altLang="en-US" dirty="0"/>
              <a:t>声学分析仪器和软件</a:t>
            </a:r>
          </a:p>
        </p:txBody>
      </p:sp>
      <p:pic>
        <p:nvPicPr>
          <p:cNvPr id="2" name="图片 1" descr="timgZBLR2KPN"/>
          <p:cNvPicPr>
            <a:picLocks noChangeAspect="1"/>
          </p:cNvPicPr>
          <p:nvPr/>
        </p:nvPicPr>
        <p:blipFill>
          <a:blip r:embed="rId2"/>
          <a:stretch>
            <a:fillRect/>
          </a:stretch>
        </p:blipFill>
        <p:spPr>
          <a:xfrm>
            <a:off x="8788400" y="713105"/>
            <a:ext cx="2794000" cy="2463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1"/>
          <p:cNvSpPr>
            <a:spLocks noGrp="1"/>
          </p:cNvSpPr>
          <p:nvPr>
            <p:ph idx="1"/>
          </p:nvPr>
        </p:nvSpPr>
        <p:spPr>
          <a:xfrm>
            <a:off x="1012825" y="815975"/>
            <a:ext cx="10165715" cy="5616575"/>
          </a:xfrm>
        </p:spPr>
        <p:txBody>
          <a:bodyPr vert="horz" wrap="square" lIns="91440" tIns="45720" rIns="91440" bIns="45720" anchor="t"/>
          <a:lstStyle/>
          <a:p>
            <a:pPr marL="109855" indent="0" eaLnBrk="1" hangingPunct="1"/>
            <a:r>
              <a:rPr lang="zh-CN" altLang="en-US" sz="3200" dirty="0"/>
              <a:t>浪纹计可以将语音变为音波图像。存在问题：浪纹计显示的复合波形状和音质不是一对一的关系，而是多对一的关系。</a:t>
            </a:r>
            <a:endParaRPr lang="en-US" altLang="zh-CN" sz="3200" dirty="0"/>
          </a:p>
          <a:p>
            <a:pPr marL="109855" indent="0" eaLnBrk="1" hangingPunct="1"/>
            <a:r>
              <a:rPr lang="zh-CN" altLang="en-US" sz="3200" dirty="0">
                <a:solidFill>
                  <a:srgbClr val="FF0000"/>
                </a:solidFill>
              </a:rPr>
              <a:t>发音时基音和陪音不一定每次都同时从一个时间起点（声学上的“相位”）开始，使得同一个音各次记录下的复合波波形不全一样。</a:t>
            </a:r>
            <a:r>
              <a:rPr lang="zh-CN" altLang="en-US" sz="3200" dirty="0"/>
              <a:t>复合波形状不同但不会影响人们的听觉（耳朵不管振动时间的起点）。</a:t>
            </a:r>
            <a:endParaRPr lang="en-US" altLang="zh-CN" dirty="0"/>
          </a:p>
          <a:p>
            <a:pPr marL="109855" indent="0" eaLnBrk="1" hangingPunct="1">
              <a:buNone/>
            </a:pPr>
            <a:endParaRPr lang="zh-CN" altLang="en-US" dirty="0"/>
          </a:p>
          <a:p>
            <a:pPr marL="109855" indent="0" eaLnBrk="1" hangingPunct="1"/>
            <a:endParaRPr lang="zh-CN" altLang="en-US" dirty="0"/>
          </a:p>
        </p:txBody>
      </p:sp>
      <p:sp>
        <p:nvSpPr>
          <p:cNvPr id="33795" name="标题 2"/>
          <p:cNvSpPr>
            <a:spLocks noGrp="1"/>
          </p:cNvSpPr>
          <p:nvPr>
            <p:ph type="title"/>
          </p:nvPr>
        </p:nvSpPr>
        <p:spPr>
          <a:xfrm>
            <a:off x="1637030" y="316548"/>
            <a:ext cx="7859713" cy="417512"/>
          </a:xfrm>
        </p:spPr>
        <p:txBody>
          <a:bodyPr vert="horz" wrap="square" lIns="91440" tIns="45720" rIns="91440" bIns="45720" anchor="ctr">
            <a:normAutofit fontScale="90000"/>
          </a:bodyPr>
          <a:lstStyle/>
          <a:p>
            <a:pPr eaLnBrk="1" hangingPunct="1"/>
            <a:r>
              <a:rPr lang="zh-CN" altLang="zh-CN" dirty="0"/>
              <a:t>浪纹计（</a:t>
            </a:r>
            <a:r>
              <a:rPr lang="en-US" altLang="zh-CN" dirty="0"/>
              <a:t>20</a:t>
            </a:r>
            <a:r>
              <a:rPr lang="zh-CN" altLang="en-US" dirty="0"/>
              <a:t>世纪早期</a:t>
            </a:r>
            <a:r>
              <a:rPr lang="zh-CN" altLang="zh-CN" dirty="0"/>
              <a:t>）</a:t>
            </a:r>
          </a:p>
        </p:txBody>
      </p:sp>
      <p:pic>
        <p:nvPicPr>
          <p:cNvPr id="33796" name="Picture 4"/>
          <p:cNvPicPr>
            <a:picLocks noChangeAspect="1"/>
          </p:cNvPicPr>
          <p:nvPr/>
        </p:nvPicPr>
        <p:blipFill>
          <a:blip r:embed="rId2"/>
          <a:stretch>
            <a:fillRect/>
          </a:stretch>
        </p:blipFill>
        <p:spPr>
          <a:xfrm>
            <a:off x="1896004" y="4278319"/>
            <a:ext cx="5146675" cy="2328545"/>
          </a:xfrm>
          <a:prstGeom prst="rect">
            <a:avLst/>
          </a:prstGeom>
          <a:noFill/>
          <a:ln w="9525">
            <a:noFill/>
          </a:ln>
        </p:spPr>
      </p:pic>
      <p:pic>
        <p:nvPicPr>
          <p:cNvPr id="2" name="图片 1">
            <a:extLst>
              <a:ext uri="{FF2B5EF4-FFF2-40B4-BE49-F238E27FC236}">
                <a16:creationId xmlns:a16="http://schemas.microsoft.com/office/drawing/2014/main" id="{8711464F-344B-B20E-1F2B-CCD2A8BFB7C9}"/>
              </a:ext>
            </a:extLst>
          </p:cNvPr>
          <p:cNvPicPr>
            <a:picLocks noChangeAspect="1"/>
          </p:cNvPicPr>
          <p:nvPr/>
        </p:nvPicPr>
        <p:blipFill>
          <a:blip r:embed="rId3"/>
          <a:stretch>
            <a:fillRect/>
          </a:stretch>
        </p:blipFill>
        <p:spPr>
          <a:xfrm>
            <a:off x="7732802" y="3973179"/>
            <a:ext cx="3527882" cy="28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560445" y="3689350"/>
            <a:ext cx="8631555" cy="3168650"/>
          </a:xfrm>
          <a:prstGeom prst="rect">
            <a:avLst/>
          </a:prstGeom>
        </p:spPr>
      </p:pic>
      <p:sp>
        <p:nvSpPr>
          <p:cNvPr id="34818" name="内容占位符 1"/>
          <p:cNvSpPr>
            <a:spLocks noGrp="1"/>
          </p:cNvSpPr>
          <p:nvPr>
            <p:ph idx="1"/>
          </p:nvPr>
        </p:nvSpPr>
        <p:spPr>
          <a:xfrm>
            <a:off x="217170" y="948055"/>
            <a:ext cx="6344051" cy="4496435"/>
          </a:xfrm>
        </p:spPr>
        <p:txBody>
          <a:bodyPr vert="horz" wrap="square" lIns="91440" tIns="45720" rIns="91440" bIns="45720" anchor="t">
            <a:normAutofit lnSpcReduction="10000"/>
          </a:bodyPr>
          <a:lstStyle/>
          <a:p>
            <a:pPr fontAlgn="auto">
              <a:lnSpc>
                <a:spcPct val="100000"/>
              </a:lnSpc>
            </a:pPr>
            <a:r>
              <a:rPr lang="zh-CN" altLang="en-US" dirty="0"/>
              <a:t>工作方式是显示一个个音在某一范围内的全部频率的分布情况，简称频谱。使语音研究向前迈进了一步。</a:t>
            </a:r>
          </a:p>
          <a:p>
            <a:pPr marL="457200" indent="-457200" fontAlgn="auto">
              <a:lnSpc>
                <a:spcPct val="100000"/>
              </a:lnSpc>
              <a:buAutoNum type="arabicPeriod"/>
            </a:pPr>
            <a:r>
              <a:rPr lang="zh-CN" altLang="en-US" sz="2400" dirty="0"/>
              <a:t>元音 在纵轴上有若干线条密集的带，位置最低的是基频。</a:t>
            </a:r>
            <a:endParaRPr lang="en-US" altLang="zh-CN" sz="2400" dirty="0"/>
          </a:p>
          <a:p>
            <a:pPr marL="457200" indent="-457200" fontAlgn="auto">
              <a:lnSpc>
                <a:spcPct val="100000"/>
              </a:lnSpc>
              <a:buAutoNum type="arabicPeriod"/>
            </a:pPr>
            <a:r>
              <a:rPr lang="zh-CN" altLang="en-US" sz="2400" dirty="0"/>
              <a:t>辅音 不送气塞音表现为一束窄而密集的直线条。</a:t>
            </a:r>
            <a:endParaRPr lang="en-US" altLang="zh-CN" sz="2400" dirty="0"/>
          </a:p>
          <a:p>
            <a:pPr marL="457200" indent="-457200" fontAlgn="auto">
              <a:lnSpc>
                <a:spcPct val="100000"/>
              </a:lnSpc>
              <a:buAutoNum type="arabicPeriod"/>
            </a:pPr>
            <a:r>
              <a:rPr lang="zh-CN" altLang="en-US" sz="2400" dirty="0"/>
              <a:t>擦音 表现为乱纹  乱纹密集区域叫“强频区”</a:t>
            </a:r>
            <a:endParaRPr lang="en-US" altLang="zh-CN" sz="2400" dirty="0"/>
          </a:p>
          <a:p>
            <a:pPr marL="457200" indent="-457200" fontAlgn="auto">
              <a:lnSpc>
                <a:spcPct val="100000"/>
              </a:lnSpc>
              <a:buAutoNum type="arabicPeriod"/>
            </a:pPr>
            <a:r>
              <a:rPr lang="zh-CN" altLang="en-US" sz="2400" dirty="0"/>
              <a:t>送气塞音在直线条</a:t>
            </a:r>
          </a:p>
          <a:p>
            <a:pPr marL="0" indent="0" fontAlgn="auto">
              <a:lnSpc>
                <a:spcPct val="100000"/>
              </a:lnSpc>
              <a:buNone/>
            </a:pPr>
            <a:r>
              <a:rPr lang="zh-CN" altLang="en-US" sz="2400" dirty="0"/>
              <a:t>后跟着一束乱纹</a:t>
            </a:r>
            <a:endParaRPr lang="en-US" altLang="zh-CN" sz="2400" dirty="0"/>
          </a:p>
          <a:p>
            <a:pPr eaLnBrk="1" hangingPunct="1"/>
            <a:endParaRPr lang="zh-CN" altLang="en-US" sz="2400" dirty="0"/>
          </a:p>
        </p:txBody>
      </p:sp>
      <p:sp>
        <p:nvSpPr>
          <p:cNvPr id="34819" name="标题 2"/>
          <p:cNvSpPr>
            <a:spLocks noGrp="1"/>
          </p:cNvSpPr>
          <p:nvPr>
            <p:ph type="title"/>
          </p:nvPr>
        </p:nvSpPr>
        <p:spPr>
          <a:xfrm>
            <a:off x="609600" y="274955"/>
            <a:ext cx="10972800" cy="673100"/>
          </a:xfrm>
        </p:spPr>
        <p:txBody>
          <a:bodyPr vert="horz" wrap="square" lIns="91440" tIns="45720" rIns="91440" bIns="45720" anchor="ctr">
            <a:normAutofit fontScale="90000"/>
          </a:bodyPr>
          <a:lstStyle/>
          <a:p>
            <a:pPr eaLnBrk="1" hangingPunct="1"/>
            <a:r>
              <a:rPr lang="zh-CN" altLang="en-US" dirty="0"/>
              <a:t>语图仪（20世纪40年代发明）</a:t>
            </a:r>
          </a:p>
        </p:txBody>
      </p:sp>
      <p:pic>
        <p:nvPicPr>
          <p:cNvPr id="2" name="图片 1">
            <a:extLst>
              <a:ext uri="{FF2B5EF4-FFF2-40B4-BE49-F238E27FC236}">
                <a16:creationId xmlns:a16="http://schemas.microsoft.com/office/drawing/2014/main" id="{51020521-1DE0-6007-1FAF-F4C12E1B51D1}"/>
              </a:ext>
            </a:extLst>
          </p:cNvPr>
          <p:cNvPicPr>
            <a:picLocks noChangeAspect="1"/>
          </p:cNvPicPr>
          <p:nvPr/>
        </p:nvPicPr>
        <p:blipFill>
          <a:blip r:embed="rId3"/>
          <a:stretch>
            <a:fillRect/>
          </a:stretch>
        </p:blipFill>
        <p:spPr>
          <a:xfrm>
            <a:off x="7127810" y="50031"/>
            <a:ext cx="3888000" cy="388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7B82C-F603-E541-13C4-BF935ED81A55}"/>
              </a:ext>
            </a:extLst>
          </p:cNvPr>
          <p:cNvSpPr>
            <a:spLocks noGrp="1"/>
          </p:cNvSpPr>
          <p:nvPr>
            <p:ph type="title"/>
          </p:nvPr>
        </p:nvSpPr>
        <p:spPr/>
        <p:txBody>
          <a:bodyPr/>
          <a:lstStyle/>
          <a:p>
            <a:r>
              <a:rPr lang="zh-CN" altLang="en-US" dirty="0"/>
              <a:t>计算机语音分析软件</a:t>
            </a:r>
          </a:p>
        </p:txBody>
      </p:sp>
      <p:sp>
        <p:nvSpPr>
          <p:cNvPr id="3" name="内容占位符 2">
            <a:extLst>
              <a:ext uri="{FF2B5EF4-FFF2-40B4-BE49-F238E27FC236}">
                <a16:creationId xmlns:a16="http://schemas.microsoft.com/office/drawing/2014/main" id="{936CF52D-F9A9-9139-D02D-9F20D72CEBC2}"/>
              </a:ext>
            </a:extLst>
          </p:cNvPr>
          <p:cNvSpPr>
            <a:spLocks noGrp="1"/>
          </p:cNvSpPr>
          <p:nvPr>
            <p:ph idx="1"/>
          </p:nvPr>
        </p:nvSpPr>
        <p:spPr/>
        <p:txBody>
          <a:bodyPr/>
          <a:lstStyle/>
          <a:p>
            <a:pPr eaLnBrk="1" hangingPunct="1"/>
            <a:r>
              <a:rPr lang="en-US" altLang="zh-CN" dirty="0"/>
              <a:t>20</a:t>
            </a:r>
            <a:r>
              <a:rPr lang="zh-CN" altLang="en-US" dirty="0"/>
              <a:t>世纪</a:t>
            </a:r>
            <a:r>
              <a:rPr lang="en-US" altLang="zh-CN" dirty="0"/>
              <a:t>80</a:t>
            </a:r>
            <a:r>
              <a:rPr lang="zh-CN" altLang="en-US" dirty="0"/>
              <a:t>年代后，开始使用专门的计算机用语音分析软件。如</a:t>
            </a:r>
            <a:r>
              <a:rPr lang="en-US" altLang="zh-CN" dirty="0" err="1"/>
              <a:t>Praat</a:t>
            </a:r>
            <a:r>
              <a:rPr lang="en-US" altLang="zh-CN" dirty="0"/>
              <a:t>,</a:t>
            </a:r>
            <a:r>
              <a:rPr lang="zh-CN" altLang="en-US" dirty="0"/>
              <a:t>有生成语音各种声学图像的功能。</a:t>
            </a:r>
            <a:endParaRPr lang="en-US" altLang="zh-CN" dirty="0"/>
          </a:p>
          <a:p>
            <a:pPr eaLnBrk="1" hangingPunct="1"/>
            <a:endParaRPr lang="zh-CN" altLang="en-US" dirty="0"/>
          </a:p>
          <a:p>
            <a:pPr eaLnBrk="1" hangingPunct="1"/>
            <a:r>
              <a:rPr lang="zh-CN" altLang="en-US" dirty="0"/>
              <a:t>可以显示观察音质的共振峰宽带频谱图，观察音高的窄带频谱图，直观的类似浪纹计记录的基频曲线等等。</a:t>
            </a:r>
            <a:endParaRPr lang="en-US" altLang="zh-CN" dirty="0"/>
          </a:p>
          <a:p>
            <a:pPr eaLnBrk="1" hangingPunct="1"/>
            <a:r>
              <a:rPr lang="zh-CN" altLang="en-US" dirty="0"/>
              <a:t>语音分析软件还可提取各种数据，在这些数据基础上可以人工合成语音或人工修改语音，为机器“开口说话”准备好了条件。</a:t>
            </a:r>
          </a:p>
          <a:p>
            <a:endParaRPr lang="zh-CN" altLang="en-US" dirty="0"/>
          </a:p>
        </p:txBody>
      </p:sp>
    </p:spTree>
    <p:extLst>
      <p:ext uri="{BB962C8B-B14F-4D97-AF65-F5344CB8AC3E}">
        <p14:creationId xmlns:p14="http://schemas.microsoft.com/office/powerpoint/2010/main" val="3965656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609600" y="274955"/>
            <a:ext cx="10846435" cy="763270"/>
          </a:xfrm>
        </p:spPr>
        <p:txBody>
          <a:bodyPr vert="horz" wrap="square" lIns="91440" tIns="45720" rIns="91440" bIns="45720" anchor="t"/>
          <a:lstStyle/>
          <a:p>
            <a:pPr eaLnBrk="1" hangingPunct="1"/>
            <a:r>
              <a:rPr lang="en-US" altLang="zh-CN" dirty="0"/>
              <a:t>Praat</a:t>
            </a:r>
            <a:r>
              <a:rPr lang="zh-CN" altLang="en-US" dirty="0"/>
              <a:t>语音分析软件</a:t>
            </a:r>
          </a:p>
        </p:txBody>
      </p:sp>
      <p:pic>
        <p:nvPicPr>
          <p:cNvPr id="36867" name="图片 2"/>
          <p:cNvPicPr>
            <a:picLocks noChangeAspect="1"/>
          </p:cNvPicPr>
          <p:nvPr/>
        </p:nvPicPr>
        <p:blipFill>
          <a:blip r:embed="rId2"/>
          <a:stretch>
            <a:fillRect/>
          </a:stretch>
        </p:blipFill>
        <p:spPr>
          <a:xfrm>
            <a:off x="609600" y="1153160"/>
            <a:ext cx="11275060" cy="3829050"/>
          </a:xfrm>
          <a:prstGeom prst="rect">
            <a:avLst/>
          </a:prstGeom>
          <a:noFill/>
          <a:ln w="9525">
            <a:noFill/>
          </a:ln>
        </p:spPr>
      </p:pic>
      <p:pic>
        <p:nvPicPr>
          <p:cNvPr id="36868" name="图片 3"/>
          <p:cNvPicPr>
            <a:picLocks noChangeAspect="1"/>
          </p:cNvPicPr>
          <p:nvPr/>
        </p:nvPicPr>
        <p:blipFill>
          <a:blip r:embed="rId3"/>
          <a:stretch>
            <a:fillRect/>
          </a:stretch>
        </p:blipFill>
        <p:spPr>
          <a:xfrm>
            <a:off x="1524000" y="5097463"/>
            <a:ext cx="9144000" cy="419100"/>
          </a:xfrm>
          <a:prstGeom prst="rect">
            <a:avLst/>
          </a:prstGeom>
          <a:noFill/>
          <a:ln w="9525">
            <a:noFill/>
          </a:ln>
        </p:spPr>
      </p:pic>
      <p:sp>
        <p:nvSpPr>
          <p:cNvPr id="36869" name="TextBox 1"/>
          <p:cNvSpPr/>
          <p:nvPr/>
        </p:nvSpPr>
        <p:spPr>
          <a:xfrm>
            <a:off x="3216275" y="5791200"/>
            <a:ext cx="5212080" cy="368300"/>
          </a:xfrm>
          <a:prstGeom prst="rect">
            <a:avLst/>
          </a:prstGeom>
          <a:noFill/>
          <a:ln w="9525">
            <a:noFill/>
          </a:ln>
        </p:spPr>
        <p:txBody>
          <a:bodyPr wrap="none">
            <a:spAutoFit/>
          </a:bodyPr>
          <a:lstStyle/>
          <a:p>
            <a:r>
              <a:rPr lang="zh-CN" altLang="en-US" dirty="0">
                <a:solidFill>
                  <a:srgbClr val="000000"/>
                </a:solidFill>
                <a:latin typeface="SILSophiaIPA" pitchFamily="2" charset="2"/>
                <a:sym typeface="宋体" panose="02010600030101010101" pitchFamily="2" charset="-122"/>
              </a:rPr>
              <a:t>摘自胡方</a:t>
            </a:r>
            <a:r>
              <a:rPr lang="en-US" altLang="zh-CN" dirty="0">
                <a:solidFill>
                  <a:srgbClr val="000000"/>
                </a:solidFill>
                <a:latin typeface="SILSophiaIPA" pitchFamily="2" charset="2"/>
                <a:sym typeface="Calibri" panose="020F0502020204030204" charset="0"/>
              </a:rPr>
              <a:t>《</a:t>
            </a:r>
            <a:r>
              <a:rPr lang="zh-CN" altLang="en-US" dirty="0">
                <a:solidFill>
                  <a:srgbClr val="000000"/>
                </a:solidFill>
                <a:latin typeface="SILSophiaIPA" pitchFamily="2" charset="2"/>
                <a:sym typeface="宋体" panose="02010600030101010101" pitchFamily="2" charset="-122"/>
              </a:rPr>
              <a:t>方言语音研究的（实验）语音学视角</a:t>
            </a:r>
            <a:r>
              <a:rPr lang="en-US" altLang="zh-CN" dirty="0">
                <a:solidFill>
                  <a:srgbClr val="000000"/>
                </a:solidFill>
                <a:latin typeface="SILSophiaIPA" pitchFamily="2" charset="2"/>
                <a:sym typeface="Calibri" panose="020F0502020204030204" charset="0"/>
              </a:rPr>
              <a:t>》</a:t>
            </a:r>
            <a:endParaRPr lang="zh-CN" altLang="en-US" dirty="0">
              <a:solidFill>
                <a:srgbClr val="000000"/>
              </a:solidFill>
              <a:latin typeface="SILSophiaIPA" pitchFamily="2" charset="2"/>
              <a:sym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课堂语音举例（天、汗、杂）</a:t>
            </a:r>
          </a:p>
        </p:txBody>
      </p:sp>
    </p:spTree>
    <p:extLst>
      <p:ext uri="{BB962C8B-B14F-4D97-AF65-F5344CB8AC3E}">
        <p14:creationId xmlns:p14="http://schemas.microsoft.com/office/powerpoint/2010/main" val="4154016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16356F6-6C8B-435C-B27E-0230B2A0DFD1}"/>
              </a:ext>
            </a:extLst>
          </p:cNvPr>
          <p:cNvSpPr>
            <a:spLocks noGrp="1"/>
          </p:cNvSpPr>
          <p:nvPr>
            <p:ph idx="1"/>
          </p:nvPr>
        </p:nvSpPr>
        <p:spPr>
          <a:xfrm>
            <a:off x="790414" y="991892"/>
            <a:ext cx="10563386" cy="5185071"/>
          </a:xfrm>
        </p:spPr>
        <p:txBody>
          <a:bodyPr/>
          <a:lstStyle/>
          <a:p>
            <a:r>
              <a:rPr lang="zh-CN" altLang="en-US" dirty="0"/>
              <a:t>录音</a:t>
            </a:r>
            <a:endParaRPr lang="en-US" altLang="zh-CN" dirty="0"/>
          </a:p>
          <a:p>
            <a:r>
              <a:rPr lang="zh-CN" altLang="en-US" dirty="0"/>
              <a:t>设备：电脑</a:t>
            </a:r>
            <a:r>
              <a:rPr lang="en-US" altLang="zh-CN" dirty="0"/>
              <a:t>+</a:t>
            </a:r>
            <a:r>
              <a:rPr lang="zh-CN" altLang="en-US" dirty="0"/>
              <a:t>外置声卡</a:t>
            </a:r>
            <a:r>
              <a:rPr lang="en-US" altLang="zh-CN" dirty="0"/>
              <a:t>+</a:t>
            </a:r>
            <a:r>
              <a:rPr lang="zh-CN" altLang="en-US" dirty="0"/>
              <a:t>指向性话筒（田野环境）</a:t>
            </a:r>
            <a:endParaRPr lang="en-US" altLang="zh-CN" dirty="0"/>
          </a:p>
          <a:p>
            <a:pPr marL="0" indent="0">
              <a:buNone/>
            </a:pPr>
            <a:r>
              <a:rPr lang="en-US" altLang="zh-CN" dirty="0"/>
              <a:t>             </a:t>
            </a:r>
            <a:r>
              <a:rPr lang="zh-CN" altLang="en-US" dirty="0"/>
              <a:t>录音笔直接录音（只听话语，或语篇录音，不用声学分析）</a:t>
            </a:r>
            <a:endParaRPr lang="en-US" altLang="zh-CN" dirty="0"/>
          </a:p>
          <a:p>
            <a:pPr marL="0" indent="0">
              <a:buNone/>
            </a:pPr>
            <a:r>
              <a:rPr lang="en-US" altLang="zh-CN" dirty="0"/>
              <a:t>              </a:t>
            </a:r>
            <a:r>
              <a:rPr lang="zh-CN" altLang="en-US" dirty="0"/>
              <a:t>电脑耳机直接录音，如苹果耳机</a:t>
            </a:r>
            <a:endParaRPr lang="en-US" altLang="zh-CN" dirty="0"/>
          </a:p>
          <a:p>
            <a:pPr marL="0" indent="0">
              <a:buNone/>
            </a:pPr>
            <a:r>
              <a:rPr lang="en-US" altLang="zh-CN" dirty="0"/>
              <a:t> </a:t>
            </a:r>
            <a:r>
              <a:rPr lang="zh-CN" altLang="en-US" dirty="0"/>
              <a:t>录音软件：</a:t>
            </a:r>
            <a:r>
              <a:rPr lang="en-US" altLang="zh-CN" dirty="0" err="1"/>
              <a:t>praat</a:t>
            </a:r>
            <a:r>
              <a:rPr lang="zh-CN" altLang="en-US" dirty="0"/>
              <a:t>（免费）</a:t>
            </a:r>
            <a:r>
              <a:rPr lang="en-US" altLang="zh-CN" dirty="0"/>
              <a:t>;  </a:t>
            </a:r>
            <a:r>
              <a:rPr lang="en-US" altLang="zh-CN" dirty="0" err="1"/>
              <a:t>cooleditor</a:t>
            </a:r>
            <a:r>
              <a:rPr lang="en-US" altLang="zh-CN" dirty="0"/>
              <a:t>;  audacity;  </a:t>
            </a:r>
            <a:r>
              <a:rPr lang="en-US" altLang="zh-CN" dirty="0" err="1"/>
              <a:t>xRecorder</a:t>
            </a:r>
            <a:r>
              <a:rPr lang="zh-CN" altLang="en-US" dirty="0"/>
              <a:t>（免费）、斐风录音软件（免费，加给一个用户名）</a:t>
            </a:r>
            <a:endParaRPr lang="en-US" altLang="zh-CN" dirty="0"/>
          </a:p>
          <a:p>
            <a:pPr marL="0" indent="0">
              <a:buNone/>
            </a:pPr>
            <a:r>
              <a:rPr lang="zh-CN" altLang="en-US" dirty="0"/>
              <a:t>录音设置：采样率</a:t>
            </a: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1564869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4262CD-7DCF-4B66-B28A-41F8E99F4E44}"/>
              </a:ext>
            </a:extLst>
          </p:cNvPr>
          <p:cNvSpPr>
            <a:spLocks noGrp="1"/>
          </p:cNvSpPr>
          <p:nvPr>
            <p:ph idx="1"/>
          </p:nvPr>
        </p:nvSpPr>
        <p:spPr>
          <a:xfrm>
            <a:off x="838200" y="1022888"/>
            <a:ext cx="10832024" cy="5154075"/>
          </a:xfrm>
        </p:spPr>
        <p:txBody>
          <a:bodyPr/>
          <a:lstStyle/>
          <a:p>
            <a:pPr marL="0" indent="0">
              <a:buNone/>
            </a:pPr>
            <a:r>
              <a:rPr lang="zh-CN" altLang="en-US" dirty="0"/>
              <a:t>采样率：</a:t>
            </a:r>
            <a:endParaRPr lang="en-US" altLang="zh-CN" dirty="0"/>
          </a:p>
          <a:p>
            <a:pPr marL="0" indent="0">
              <a:buNone/>
            </a:pPr>
            <a:endParaRPr lang="en-US" altLang="zh-CN" dirty="0"/>
          </a:p>
          <a:p>
            <a:pPr marL="0" indent="0">
              <a:buNone/>
            </a:pPr>
            <a:r>
              <a:rPr lang="zh-CN" altLang="en-US" dirty="0"/>
              <a:t>频谱范围</a:t>
            </a:r>
            <a:r>
              <a:rPr lang="en-US" altLang="zh-CN" dirty="0"/>
              <a:t>*2=</a:t>
            </a:r>
            <a:r>
              <a:rPr lang="zh-CN" altLang="en-US" dirty="0"/>
              <a:t>采样率。</a:t>
            </a:r>
            <a:endParaRPr lang="en-US" altLang="zh-CN" dirty="0"/>
          </a:p>
          <a:p>
            <a:pPr marL="0" indent="0">
              <a:buNone/>
            </a:pPr>
            <a:r>
              <a:rPr lang="zh-CN" altLang="en-US" dirty="0"/>
              <a:t>只说话，可采用</a:t>
            </a:r>
            <a:r>
              <a:rPr lang="en-US" altLang="zh-CN" dirty="0"/>
              <a:t>11025</a:t>
            </a:r>
            <a:r>
              <a:rPr lang="zh-CN" altLang="en-US" dirty="0"/>
              <a:t>的采样率</a:t>
            </a:r>
            <a:endParaRPr lang="en-US" altLang="zh-CN" dirty="0"/>
          </a:p>
          <a:p>
            <a:pPr marL="0" indent="0">
              <a:buNone/>
            </a:pPr>
            <a:r>
              <a:rPr lang="en-US" altLang="zh-CN" dirty="0"/>
              <a:t>16000Hz</a:t>
            </a:r>
            <a:r>
              <a:rPr lang="zh-CN" altLang="en-US" dirty="0"/>
              <a:t>的采样率，听到的频谱范围是</a:t>
            </a:r>
            <a:r>
              <a:rPr lang="en-US" altLang="zh-CN" dirty="0"/>
              <a:t>8000Hz</a:t>
            </a:r>
            <a:r>
              <a:rPr lang="zh-CN" altLang="en-US" dirty="0"/>
              <a:t>。可以用来分析元音和基频，但分析声母不够，像擦音</a:t>
            </a:r>
            <a:r>
              <a:rPr lang="en-US" altLang="zh-CN" dirty="0"/>
              <a:t>s</a:t>
            </a:r>
            <a:r>
              <a:rPr lang="zh-CN" altLang="en-US" dirty="0"/>
              <a:t>的频谱范围超过</a:t>
            </a:r>
            <a:r>
              <a:rPr lang="en-US" altLang="zh-CN" dirty="0"/>
              <a:t>8000</a:t>
            </a:r>
          </a:p>
          <a:p>
            <a:pPr marL="0" indent="0">
              <a:buNone/>
            </a:pPr>
            <a:r>
              <a:rPr lang="en-US" altLang="zh-CN" dirty="0"/>
              <a:t>22050Hz</a:t>
            </a:r>
            <a:r>
              <a:rPr lang="zh-CN" altLang="en-US" dirty="0"/>
              <a:t>的采样率，用于语音分析较为理想，是国际工业标准</a:t>
            </a:r>
            <a:endParaRPr lang="en-US" altLang="zh-CN" dirty="0"/>
          </a:p>
          <a:p>
            <a:pPr marL="0" indent="0">
              <a:buNone/>
            </a:pPr>
            <a:r>
              <a:rPr lang="en-US" altLang="zh-CN" dirty="0"/>
              <a:t>44100Hz CD</a:t>
            </a:r>
            <a:r>
              <a:rPr lang="zh-CN" altLang="en-US" dirty="0"/>
              <a:t>标准，人耳能听到的频率的范围（</a:t>
            </a:r>
            <a:r>
              <a:rPr lang="en-US" altLang="zh-CN" dirty="0"/>
              <a:t>20-20000</a:t>
            </a:r>
            <a:r>
              <a:rPr lang="zh-CN" altLang="en-US" dirty="0"/>
              <a:t>）</a:t>
            </a:r>
            <a:endParaRPr lang="en-US" altLang="zh-CN" dirty="0"/>
          </a:p>
          <a:p>
            <a:pPr marL="0" indent="0">
              <a:buNone/>
            </a:pPr>
            <a:r>
              <a:rPr lang="zh-CN" altLang="en-US" dirty="0"/>
              <a:t>电话的采样频率：</a:t>
            </a:r>
            <a:r>
              <a:rPr lang="en-US" altLang="zh-CN" dirty="0"/>
              <a:t>4KHz </a:t>
            </a:r>
            <a:r>
              <a:rPr lang="zh-CN" altLang="en-US" dirty="0"/>
              <a:t>，结果是什么？</a:t>
            </a:r>
            <a:endParaRPr lang="en-US" altLang="zh-CN" dirty="0"/>
          </a:p>
          <a:p>
            <a:pPr marL="0" indent="0">
              <a:buNone/>
            </a:pPr>
            <a:endParaRPr lang="zh-CN" altLang="en-US" dirty="0"/>
          </a:p>
        </p:txBody>
      </p:sp>
    </p:spTree>
    <p:extLst>
      <p:ext uri="{BB962C8B-B14F-4D97-AF65-F5344CB8AC3E}">
        <p14:creationId xmlns:p14="http://schemas.microsoft.com/office/powerpoint/2010/main" val="3293943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EE8198A-3244-4733-A91A-94FF7EFC347A}"/>
              </a:ext>
            </a:extLst>
          </p:cNvPr>
          <p:cNvSpPr>
            <a:spLocks noGrp="1"/>
          </p:cNvSpPr>
          <p:nvPr>
            <p:ph idx="1"/>
          </p:nvPr>
        </p:nvSpPr>
        <p:spPr>
          <a:xfrm>
            <a:off x="480447" y="960895"/>
            <a:ext cx="10873353" cy="5216068"/>
          </a:xfrm>
        </p:spPr>
        <p:txBody>
          <a:bodyPr/>
          <a:lstStyle/>
          <a:p>
            <a:r>
              <a:rPr lang="zh-CN" altLang="en-US" dirty="0"/>
              <a:t>技术参数值 ：比特（</a:t>
            </a:r>
            <a:r>
              <a:rPr lang="en-US" altLang="zh-CN" dirty="0"/>
              <a:t>bit</a:t>
            </a:r>
            <a:r>
              <a:rPr lang="zh-CN" altLang="en-US" dirty="0"/>
              <a:t>）</a:t>
            </a:r>
            <a:endParaRPr lang="en-US" altLang="zh-CN" dirty="0"/>
          </a:p>
          <a:p>
            <a:r>
              <a:rPr lang="en-US" altLang="zh-CN" dirty="0"/>
              <a:t>16</a:t>
            </a:r>
            <a:r>
              <a:rPr lang="zh-CN" altLang="en-US" dirty="0"/>
              <a:t>个字节</a:t>
            </a:r>
            <a:r>
              <a:rPr lang="en-US" altLang="zh-CN" dirty="0"/>
              <a:t>-32768</a:t>
            </a:r>
            <a:r>
              <a:rPr lang="zh-CN" altLang="en-US" dirty="0"/>
              <a:t>～</a:t>
            </a:r>
            <a:r>
              <a:rPr lang="en-US" altLang="zh-CN" dirty="0"/>
              <a:t> </a:t>
            </a:r>
            <a:r>
              <a:rPr lang="zh-CN" altLang="en-US" dirty="0"/>
              <a:t>＋</a:t>
            </a:r>
            <a:r>
              <a:rPr lang="en-US" altLang="zh-CN" dirty="0"/>
              <a:t>32767</a:t>
            </a:r>
            <a:r>
              <a:rPr lang="zh-CN" altLang="en-US" dirty="0"/>
              <a:t>之间，足以满足声学分析需要</a:t>
            </a:r>
            <a:endParaRPr lang="en-US" altLang="zh-CN" dirty="0"/>
          </a:p>
          <a:p>
            <a:r>
              <a:rPr lang="en-US" altLang="zh-CN" dirty="0"/>
              <a:t>24bit</a:t>
            </a:r>
            <a:r>
              <a:rPr lang="zh-CN" altLang="en-US" dirty="0"/>
              <a:t>、</a:t>
            </a:r>
            <a:r>
              <a:rPr lang="en-US" altLang="zh-CN" dirty="0"/>
              <a:t>42bit</a:t>
            </a:r>
            <a:r>
              <a:rPr lang="zh-CN" altLang="en-US" dirty="0"/>
              <a:t>、</a:t>
            </a:r>
            <a:r>
              <a:rPr lang="en-US" altLang="zh-CN" dirty="0"/>
              <a:t>64bit </a:t>
            </a:r>
            <a:r>
              <a:rPr lang="zh-CN" altLang="en-US" dirty="0"/>
              <a:t>占空间过大</a:t>
            </a:r>
            <a:endParaRPr lang="en-US" altLang="zh-CN" dirty="0"/>
          </a:p>
          <a:p>
            <a:r>
              <a:rPr lang="zh-CN" altLang="en-US" dirty="0"/>
              <a:t>声学软件一般是</a:t>
            </a:r>
            <a:r>
              <a:rPr lang="en-US" altLang="zh-CN" dirty="0"/>
              <a:t>16bit</a:t>
            </a:r>
            <a:r>
              <a:rPr lang="zh-CN" altLang="en-US" dirty="0"/>
              <a:t>，如果录音时用高比特，还会降下来。</a:t>
            </a:r>
            <a:endParaRPr lang="en-US" altLang="zh-CN" dirty="0"/>
          </a:p>
          <a:p>
            <a:endParaRPr lang="en-US" altLang="zh-CN" dirty="0"/>
          </a:p>
          <a:p>
            <a:r>
              <a:rPr lang="zh-CN" altLang="en-US" dirty="0"/>
              <a:t>存储格式：</a:t>
            </a:r>
            <a:r>
              <a:rPr lang="en-US" altLang="zh-CN" dirty="0"/>
              <a:t>*.wav</a:t>
            </a:r>
            <a:r>
              <a:rPr lang="zh-CN" altLang="en-US" dirty="0"/>
              <a:t>文件，采用</a:t>
            </a:r>
            <a:r>
              <a:rPr lang="en-US" altLang="zh-CN" dirty="0"/>
              <a:t>PCM</a:t>
            </a:r>
            <a:r>
              <a:rPr lang="zh-CN" altLang="en-US" dirty="0"/>
              <a:t>工业标准编码，不用</a:t>
            </a:r>
            <a:r>
              <a:rPr lang="en-US" altLang="zh-CN" dirty="0"/>
              <a:t>mp3</a:t>
            </a:r>
            <a:r>
              <a:rPr lang="zh-CN" altLang="en-US" dirty="0"/>
              <a:t>，</a:t>
            </a:r>
            <a:r>
              <a:rPr lang="en-US" altLang="zh-CN" dirty="0"/>
              <a:t>mp3</a:t>
            </a:r>
            <a:r>
              <a:rPr lang="zh-CN" altLang="en-US" dirty="0"/>
              <a:t>是语音压缩技术，不能用于声学分析，有些录音笔是</a:t>
            </a:r>
            <a:r>
              <a:rPr lang="en-US" altLang="zh-CN" dirty="0"/>
              <a:t>mp3</a:t>
            </a:r>
            <a:r>
              <a:rPr lang="zh-CN" altLang="en-US" dirty="0"/>
              <a:t>的，要注意。</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73310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p:cNvSpPr>
          <p:nvPr>
            <p:ph idx="1"/>
          </p:nvPr>
        </p:nvSpPr>
        <p:spPr>
          <a:xfrm>
            <a:off x="780585" y="1283335"/>
            <a:ext cx="10801815" cy="5266690"/>
          </a:xfrm>
        </p:spPr>
        <p:txBody>
          <a:bodyPr vert="horz" wrap="square" lIns="91440" tIns="45720" rIns="91440" bIns="45720" anchor="t">
            <a:normAutofit/>
          </a:bodyPr>
          <a:lstStyle/>
          <a:p>
            <a:pPr eaLnBrk="1" hangingPunct="1">
              <a:lnSpc>
                <a:spcPct val="90000"/>
              </a:lnSpc>
            </a:pPr>
            <a:r>
              <a:rPr lang="zh-CN" altLang="en-US" sz="2800" dirty="0"/>
              <a:t> </a:t>
            </a:r>
            <a:r>
              <a:rPr lang="zh-CN" altLang="en-US" sz="3200" dirty="0"/>
              <a:t>语音具有自然属性和社会属性。</a:t>
            </a:r>
          </a:p>
          <a:p>
            <a:pPr>
              <a:buNone/>
            </a:pPr>
            <a:r>
              <a:rPr lang="zh-CN" altLang="en-US" sz="3200" dirty="0"/>
              <a:t>从</a:t>
            </a:r>
            <a:r>
              <a:rPr lang="zh-CN" altLang="en-US" sz="3200" dirty="0">
                <a:solidFill>
                  <a:srgbClr val="C00000"/>
                </a:solidFill>
              </a:rPr>
              <a:t>自然属性</a:t>
            </a:r>
            <a:r>
              <a:rPr lang="zh-CN" altLang="en-US" sz="3200" dirty="0"/>
              <a:t>出发、针对所有人类语言的语音研究，属于</a:t>
            </a:r>
            <a:r>
              <a:rPr lang="zh-CN" altLang="en-US" sz="3200" dirty="0">
                <a:solidFill>
                  <a:srgbClr val="C00000"/>
                </a:solidFill>
              </a:rPr>
              <a:t>语音学</a:t>
            </a:r>
            <a:r>
              <a:rPr lang="zh-CN" altLang="en-US" sz="3200" dirty="0"/>
              <a:t>的研究；</a:t>
            </a:r>
            <a:r>
              <a:rPr lang="en-US" altLang="zh-CN" sz="3200" dirty="0">
                <a:latin typeface="Times New Roman" panose="02020603050405020304" pitchFamily="18" charset="0"/>
                <a:cs typeface="Times New Roman" panose="02020603050405020304" pitchFamily="18" charset="0"/>
              </a:rPr>
              <a:t>pie</a:t>
            </a:r>
            <a:r>
              <a:rPr lang="en-US" altLang="zh-CN" sz="3200" dirty="0"/>
              <a:t>[</a:t>
            </a:r>
            <a:r>
              <a:rPr lang="en-US" altLang="zh-CN" sz="3200" dirty="0" err="1">
                <a:latin typeface="Times New Roman" panose="02020603050405020304" pitchFamily="18" charset="0"/>
                <a:cs typeface="Times New Roman" panose="02020603050405020304" pitchFamily="18" charset="0"/>
              </a:rPr>
              <a:t>pʰ</a:t>
            </a:r>
            <a:r>
              <a:rPr lang="en-US" altLang="zh-CN" sz="3200" dirty="0"/>
              <a:t>]</a:t>
            </a:r>
            <a:r>
              <a:rPr lang="en-US" altLang="zh-CN" sz="3200" dirty="0">
                <a:latin typeface="Times New Roman" panose="02020603050405020304" pitchFamily="18" charset="0"/>
                <a:cs typeface="Times New Roman" panose="02020603050405020304" pitchFamily="18" charset="0"/>
              </a:rPr>
              <a:t>-spay</a:t>
            </a:r>
            <a:r>
              <a:rPr lang="en-US" altLang="zh-CN" sz="3200" dirty="0"/>
              <a:t>[</a:t>
            </a:r>
            <a:r>
              <a:rPr lang="en-US" altLang="zh-CN" sz="3200" dirty="0">
                <a:latin typeface="Times New Roman" panose="02020603050405020304" pitchFamily="18" charset="0"/>
                <a:cs typeface="Times New Roman" panose="02020603050405020304" pitchFamily="18" charset="0"/>
              </a:rPr>
              <a:t>p</a:t>
            </a:r>
            <a:r>
              <a:rPr lang="en-US" altLang="zh-CN" sz="3200" dirty="0"/>
              <a:t>]</a:t>
            </a:r>
          </a:p>
          <a:p>
            <a:pPr>
              <a:buNone/>
            </a:pPr>
            <a:r>
              <a:rPr lang="zh-CN" altLang="en-US" sz="3200" dirty="0"/>
              <a:t>从</a:t>
            </a:r>
            <a:r>
              <a:rPr lang="zh-CN" altLang="en-US" sz="3200" dirty="0">
                <a:solidFill>
                  <a:srgbClr val="C00000"/>
                </a:solidFill>
              </a:rPr>
              <a:t>社会属性</a:t>
            </a:r>
            <a:r>
              <a:rPr lang="zh-CN" altLang="en-US" sz="3200" dirty="0"/>
              <a:t>出发、针对语音在某一个具体语言的系统中起什么作用的研究，属于</a:t>
            </a:r>
            <a:r>
              <a:rPr lang="zh-CN" altLang="en-US" sz="3200" dirty="0">
                <a:solidFill>
                  <a:srgbClr val="C00000"/>
                </a:solidFill>
              </a:rPr>
              <a:t>音系学</a:t>
            </a:r>
            <a:r>
              <a:rPr lang="zh-CN" altLang="en-US" sz="3200" dirty="0"/>
              <a:t>的研究。</a:t>
            </a:r>
            <a:r>
              <a:rPr lang="en-US" altLang="zh-CN" sz="3200" dirty="0" err="1"/>
              <a:t>bà</a:t>
            </a:r>
            <a:r>
              <a:rPr lang="en-US" altLang="zh-CN" sz="3200" dirty="0"/>
              <a:t>[</a:t>
            </a:r>
            <a:r>
              <a:rPr lang="en-US" altLang="zh-CN" sz="3200" dirty="0">
                <a:latin typeface="Times New Roman" panose="02020603050405020304" pitchFamily="18" charset="0"/>
                <a:cs typeface="Times New Roman" panose="02020603050405020304" pitchFamily="18" charset="0"/>
              </a:rPr>
              <a:t>p</a:t>
            </a:r>
            <a:r>
              <a:rPr lang="en-US" altLang="zh-CN" sz="3200" dirty="0"/>
              <a:t>]</a:t>
            </a:r>
            <a:r>
              <a:rPr lang="zh-CN" altLang="en-US" sz="3200" dirty="0"/>
              <a:t>爸</a:t>
            </a:r>
            <a:r>
              <a:rPr lang="en-US" altLang="zh-CN" sz="3200" dirty="0"/>
              <a:t>—</a:t>
            </a:r>
            <a:r>
              <a:rPr lang="en-US" altLang="zh-CN" sz="3200" dirty="0" err="1"/>
              <a:t>pà</a:t>
            </a:r>
            <a:r>
              <a:rPr lang="en-US" altLang="zh-CN" sz="3200" dirty="0"/>
              <a:t>[</a:t>
            </a:r>
            <a:r>
              <a:rPr lang="en-US" altLang="zh-CN" sz="3200" dirty="0" err="1">
                <a:latin typeface="Times New Roman" panose="02020603050405020304" pitchFamily="18" charset="0"/>
                <a:cs typeface="Times New Roman" panose="02020603050405020304" pitchFamily="18" charset="0"/>
              </a:rPr>
              <a:t>pʰ</a:t>
            </a:r>
            <a:r>
              <a:rPr lang="en-US" altLang="zh-CN" sz="3200" dirty="0"/>
              <a:t>]</a:t>
            </a:r>
            <a:r>
              <a:rPr lang="zh-CN" altLang="en-US" sz="3200" dirty="0"/>
              <a:t>怕</a:t>
            </a:r>
            <a:endParaRPr lang="en-US" altLang="zh-CN" sz="3200" dirty="0"/>
          </a:p>
          <a:p>
            <a:pPr>
              <a:buNone/>
            </a:pPr>
            <a:r>
              <a:rPr lang="zh-CN" altLang="en-US" sz="3200" dirty="0">
                <a:latin typeface="楷体" panose="02010609060101010101" pitchFamily="49" charset="-122"/>
                <a:ea typeface="楷体" panose="02010609060101010101" pitchFamily="49" charset="-122"/>
                <a:sym typeface="楷体" panose="02010609060101010101" pitchFamily="49" charset="-122"/>
              </a:rPr>
              <a:t>语音的自然属性还可以细分为几个不同方面。</a:t>
            </a:r>
            <a:endParaRPr lang="en-US" altLang="zh-CN" sz="3200" dirty="0">
              <a:latin typeface="楷体" panose="02010609060101010101" pitchFamily="49" charset="-122"/>
              <a:ea typeface="楷体" panose="02010609060101010101" pitchFamily="49" charset="-122"/>
              <a:sym typeface="楷体" panose="02010609060101010101" pitchFamily="49" charset="-122"/>
            </a:endParaRPr>
          </a:p>
          <a:p>
            <a:pPr eaLnBrk="1" hangingPunct="1">
              <a:lnSpc>
                <a:spcPct val="90000"/>
              </a:lnSpc>
              <a:buFont typeface="Wingdings" panose="05000000000000000000" pitchFamily="2" charset="2"/>
              <a:buNone/>
            </a:pPr>
            <a:r>
              <a:rPr lang="zh-CN" altLang="en-US" sz="3200" dirty="0">
                <a:latin typeface="楷体" panose="02010609060101010101" pitchFamily="49" charset="-122"/>
                <a:ea typeface="楷体" panose="02010609060101010101" pitchFamily="49" charset="-122"/>
                <a:sym typeface="楷体" panose="02010609060101010101" pitchFamily="49" charset="-122"/>
              </a:rPr>
              <a:t>语音有发音</a:t>
            </a:r>
            <a:r>
              <a:rPr lang="en-US" altLang="zh-CN" sz="3200" dirty="0">
                <a:latin typeface="楷体" panose="02010609060101010101" pitchFamily="49" charset="-122"/>
                <a:ea typeface="楷体" panose="02010609060101010101" pitchFamily="49" charset="-122"/>
                <a:sym typeface="楷体" panose="02010609060101010101" pitchFamily="49" charset="-122"/>
              </a:rPr>
              <a:t>—</a:t>
            </a:r>
            <a:r>
              <a:rPr lang="zh-CN" altLang="en-US" sz="3200" dirty="0">
                <a:latin typeface="楷体" panose="02010609060101010101" pitchFamily="49" charset="-122"/>
                <a:ea typeface="楷体" panose="02010609060101010101" pitchFamily="49" charset="-122"/>
                <a:sym typeface="楷体" panose="02010609060101010101" pitchFamily="49" charset="-122"/>
              </a:rPr>
              <a:t>传递</a:t>
            </a:r>
            <a:r>
              <a:rPr lang="en-US" altLang="zh-CN" sz="3200" dirty="0">
                <a:latin typeface="楷体" panose="02010609060101010101" pitchFamily="49" charset="-122"/>
                <a:ea typeface="楷体" panose="02010609060101010101" pitchFamily="49" charset="-122"/>
                <a:sym typeface="楷体" panose="02010609060101010101" pitchFamily="49" charset="-122"/>
              </a:rPr>
              <a:t>—</a:t>
            </a:r>
            <a:r>
              <a:rPr lang="zh-CN" altLang="en-US" sz="3200" dirty="0">
                <a:latin typeface="楷体" panose="02010609060101010101" pitchFamily="49" charset="-122"/>
                <a:ea typeface="楷体" panose="02010609060101010101" pitchFamily="49" charset="-122"/>
                <a:sym typeface="楷体" panose="02010609060101010101" pitchFamily="49" charset="-122"/>
              </a:rPr>
              <a:t>感知三个环节，分别对应生理</a:t>
            </a:r>
            <a:r>
              <a:rPr lang="en-US" altLang="zh-CN" sz="3200" dirty="0">
                <a:latin typeface="楷体" panose="02010609060101010101" pitchFamily="49" charset="-122"/>
                <a:ea typeface="楷体" panose="02010609060101010101" pitchFamily="49" charset="-122"/>
                <a:sym typeface="楷体" panose="02010609060101010101" pitchFamily="49" charset="-122"/>
              </a:rPr>
              <a:t>—</a:t>
            </a:r>
            <a:r>
              <a:rPr lang="zh-CN" altLang="en-US" sz="3200" dirty="0">
                <a:latin typeface="楷体" panose="02010609060101010101" pitchFamily="49" charset="-122"/>
                <a:ea typeface="楷体" panose="02010609060101010101" pitchFamily="49" charset="-122"/>
                <a:sym typeface="楷体" panose="02010609060101010101" pitchFamily="49" charset="-122"/>
              </a:rPr>
              <a:t>物理</a:t>
            </a:r>
            <a:r>
              <a:rPr lang="en-US" altLang="zh-CN" sz="3200" dirty="0">
                <a:latin typeface="楷体" panose="02010609060101010101" pitchFamily="49" charset="-122"/>
                <a:ea typeface="楷体" panose="02010609060101010101" pitchFamily="49" charset="-122"/>
                <a:sym typeface="楷体" panose="02010609060101010101" pitchFamily="49" charset="-122"/>
              </a:rPr>
              <a:t>—</a:t>
            </a:r>
            <a:r>
              <a:rPr lang="zh-CN" altLang="en-US" sz="3200" dirty="0">
                <a:latin typeface="楷体" panose="02010609060101010101" pitchFamily="49" charset="-122"/>
                <a:ea typeface="楷体" panose="02010609060101010101" pitchFamily="49" charset="-122"/>
                <a:sym typeface="楷体" panose="02010609060101010101" pitchFamily="49" charset="-122"/>
              </a:rPr>
              <a:t>心理三个方面的属性，由语音学三个分支</a:t>
            </a:r>
            <a:r>
              <a:rPr lang="en-US" altLang="zh-CN" sz="3200" dirty="0">
                <a:latin typeface="楷体" panose="02010609060101010101" pitchFamily="49" charset="-122"/>
                <a:ea typeface="楷体" panose="02010609060101010101" pitchFamily="49" charset="-122"/>
                <a:sym typeface="楷体" panose="02010609060101010101" pitchFamily="49" charset="-122"/>
              </a:rPr>
              <a:t>:</a:t>
            </a:r>
            <a:r>
              <a:rPr lang="zh-CN" altLang="en-US" sz="3200" dirty="0">
                <a:latin typeface="楷体" panose="02010609060101010101" pitchFamily="49" charset="-122"/>
                <a:ea typeface="楷体" panose="02010609060101010101" pitchFamily="49" charset="-122"/>
                <a:sym typeface="楷体" panose="02010609060101010101" pitchFamily="49" charset="-122"/>
              </a:rPr>
              <a:t>发音语音学</a:t>
            </a:r>
            <a:r>
              <a:rPr lang="en-US" altLang="zh-CN" sz="3200" dirty="0">
                <a:latin typeface="楷体" panose="02010609060101010101" pitchFamily="49" charset="-122"/>
                <a:ea typeface="楷体" panose="02010609060101010101" pitchFamily="49" charset="-122"/>
                <a:sym typeface="楷体" panose="02010609060101010101" pitchFamily="49" charset="-122"/>
              </a:rPr>
              <a:t>—</a:t>
            </a:r>
            <a:r>
              <a:rPr lang="zh-CN" altLang="en-US" sz="3200" dirty="0">
                <a:latin typeface="楷体" panose="02010609060101010101" pitchFamily="49" charset="-122"/>
                <a:ea typeface="楷体" panose="02010609060101010101" pitchFamily="49" charset="-122"/>
                <a:sym typeface="楷体" panose="02010609060101010101" pitchFamily="49" charset="-122"/>
              </a:rPr>
              <a:t>声学语音学</a:t>
            </a:r>
            <a:r>
              <a:rPr lang="en-US" altLang="zh-CN" sz="3200" dirty="0">
                <a:latin typeface="楷体" panose="02010609060101010101" pitchFamily="49" charset="-122"/>
                <a:ea typeface="楷体" panose="02010609060101010101" pitchFamily="49" charset="-122"/>
                <a:sym typeface="楷体" panose="02010609060101010101" pitchFamily="49" charset="-122"/>
              </a:rPr>
              <a:t>—</a:t>
            </a:r>
            <a:r>
              <a:rPr lang="zh-CN" altLang="en-US" sz="3200" dirty="0">
                <a:latin typeface="楷体" panose="02010609060101010101" pitchFamily="49" charset="-122"/>
                <a:ea typeface="楷体" panose="02010609060101010101" pitchFamily="49" charset="-122"/>
                <a:sym typeface="楷体" panose="02010609060101010101" pitchFamily="49" charset="-122"/>
              </a:rPr>
              <a:t>听觉语音学分别加以研究。</a:t>
            </a:r>
          </a:p>
        </p:txBody>
      </p:sp>
      <p:sp>
        <p:nvSpPr>
          <p:cNvPr id="7171" name="Rectangle 2"/>
          <p:cNvSpPr>
            <a:spLocks noGrp="1"/>
          </p:cNvSpPr>
          <p:nvPr>
            <p:ph type="title"/>
          </p:nvPr>
        </p:nvSpPr>
        <p:spPr/>
        <p:txBody>
          <a:bodyPr vert="horz" wrap="square" lIns="91440" tIns="45720" rIns="91440" bIns="45720" anchor="ctr"/>
          <a:lstStyle/>
          <a:p>
            <a:pPr eaLnBrk="1" hangingPunct="1"/>
            <a:r>
              <a:rPr lang="zh-CN" altLang="zh-CN" dirty="0"/>
              <a:t>语音学和音系学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170">
                                            <p:txEl>
                                              <p:pRg st="1" end="1"/>
                                            </p:txEl>
                                          </p:spTgt>
                                        </p:tgtEl>
                                        <p:attrNameLst>
                                          <p:attrName>style.visibility</p:attrName>
                                        </p:attrNameLst>
                                      </p:cBhvr>
                                      <p:to>
                                        <p:strVal val="visible"/>
                                      </p:to>
                                    </p:set>
                                    <p:animEffect transition="in" filter="wipe(up)">
                                      <p:cBhvr>
                                        <p:cTn id="11" dur="500"/>
                                        <p:tgtEl>
                                          <p:spTgt spid="7170">
                                            <p:txEl>
                                              <p:pRg st="1" end="1"/>
                                            </p:txEl>
                                          </p:spTgt>
                                        </p:tgtEl>
                                      </p:cBhvr>
                                    </p:animEffect>
                                  </p:childTnLst>
                                </p:cTn>
                              </p:par>
                              <p:par>
                                <p:cTn id="12" presetID="22" presetClass="entr" presetSubtype="1" fill="hold" nodeType="withEffect">
                                  <p:stCondLst>
                                    <p:cond delay="0"/>
                                  </p:stCondLst>
                                  <p:childTnLst>
                                    <p:set>
                                      <p:cBhvr>
                                        <p:cTn id="13" dur="1" fill="hold">
                                          <p:stCondLst>
                                            <p:cond delay="0"/>
                                          </p:stCondLst>
                                        </p:cTn>
                                        <p:tgtEl>
                                          <p:spTgt spid="7170">
                                            <p:txEl>
                                              <p:pRg st="2" end="2"/>
                                            </p:txEl>
                                          </p:spTgt>
                                        </p:tgtEl>
                                        <p:attrNameLst>
                                          <p:attrName>style.visibility</p:attrName>
                                        </p:attrNameLst>
                                      </p:cBhvr>
                                      <p:to>
                                        <p:strVal val="visible"/>
                                      </p:to>
                                    </p:set>
                                    <p:animEffect transition="in" filter="wipe(up)">
                                      <p:cBhvr>
                                        <p:cTn id="14" dur="500"/>
                                        <p:tgtEl>
                                          <p:spTgt spid="7170">
                                            <p:txEl>
                                              <p:pRg st="2" end="2"/>
                                            </p:txEl>
                                          </p:spTgt>
                                        </p:tgtEl>
                                      </p:cBhvr>
                                    </p:animEffect>
                                  </p:childTnLst>
                                </p:cTn>
                              </p:par>
                              <p:par>
                                <p:cTn id="15" presetID="22" presetClass="entr" presetSubtype="1" fill="hold" nodeType="withEffect">
                                  <p:stCondLst>
                                    <p:cond delay="0"/>
                                  </p:stCondLst>
                                  <p:childTnLst>
                                    <p:set>
                                      <p:cBhvr>
                                        <p:cTn id="16" dur="1" fill="hold">
                                          <p:stCondLst>
                                            <p:cond delay="0"/>
                                          </p:stCondLst>
                                        </p:cTn>
                                        <p:tgtEl>
                                          <p:spTgt spid="7170">
                                            <p:txEl>
                                              <p:pRg st="3" end="3"/>
                                            </p:txEl>
                                          </p:spTgt>
                                        </p:tgtEl>
                                        <p:attrNameLst>
                                          <p:attrName>style.visibility</p:attrName>
                                        </p:attrNameLst>
                                      </p:cBhvr>
                                      <p:to>
                                        <p:strVal val="visible"/>
                                      </p:to>
                                    </p:set>
                                    <p:animEffect transition="in" filter="wipe(up)">
                                      <p:cBhvr>
                                        <p:cTn id="17" dur="500"/>
                                        <p:tgtEl>
                                          <p:spTgt spid="7170">
                                            <p:txEl>
                                              <p:pRg st="3" end="3"/>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7170">
                                            <p:txEl>
                                              <p:pRg st="4" end="4"/>
                                            </p:txEl>
                                          </p:spTgt>
                                        </p:tgtEl>
                                        <p:attrNameLst>
                                          <p:attrName>style.visibility</p:attrName>
                                        </p:attrNameLst>
                                      </p:cBhvr>
                                      <p:to>
                                        <p:strVal val="visible"/>
                                      </p:to>
                                    </p:set>
                                    <p:animEffect transition="in" filter="wipe(up)">
                                      <p:cBhvr>
                                        <p:cTn id="20" dur="500"/>
                                        <p:tgtEl>
                                          <p:spTgt spid="71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10679" y="2362546"/>
            <a:ext cx="7076661" cy="2302221"/>
          </a:xfrm>
          <a:prstGeom prst="rect">
            <a:avLst/>
          </a:prstGeom>
          <a:solidFill>
            <a:schemeClr val="tx1"/>
          </a:solidFill>
          <a:ln>
            <a:noFill/>
          </a:ln>
          <a:effectLst>
            <a:outerShdw blurRad="292100" dist="2159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楷体" panose="02010609060101010101" pitchFamily="49" charset="-122"/>
              <a:ea typeface="楷体" panose="02010609060101010101" pitchFamily="49" charset="-122"/>
            </a:endParaRPr>
          </a:p>
        </p:txBody>
      </p:sp>
      <p:sp>
        <p:nvSpPr>
          <p:cNvPr id="3" name="矩形 2"/>
          <p:cNvSpPr/>
          <p:nvPr/>
        </p:nvSpPr>
        <p:spPr>
          <a:xfrm>
            <a:off x="2736571" y="2481814"/>
            <a:ext cx="6811617" cy="2063681"/>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楷体" panose="02010609060101010101" pitchFamily="49" charset="-122"/>
              <a:ea typeface="楷体" panose="02010609060101010101" pitchFamily="49" charset="-122"/>
            </a:endParaRPr>
          </a:p>
        </p:txBody>
      </p:sp>
      <p:sp>
        <p:nvSpPr>
          <p:cNvPr id="4" name="文本框 3"/>
          <p:cNvSpPr txBox="1"/>
          <p:nvPr/>
        </p:nvSpPr>
        <p:spPr>
          <a:xfrm>
            <a:off x="4189810" y="2746236"/>
            <a:ext cx="3905141" cy="922020"/>
          </a:xfrm>
          <a:prstGeom prst="rect">
            <a:avLst/>
          </a:prstGeom>
          <a:noFill/>
          <a:ln w="76200">
            <a:noFill/>
          </a:ln>
        </p:spPr>
        <p:txBody>
          <a:bodyPr wrap="square" rtlCol="0">
            <a:spAutoFit/>
          </a:bodyPr>
          <a:lstStyle/>
          <a:p>
            <a:pPr algn="ctr"/>
            <a:r>
              <a:rPr lang="zh-CN" altLang="en-US" sz="5400" b="1" dirty="0">
                <a:solidFill>
                  <a:schemeClr val="bg1"/>
                </a:solidFill>
                <a:latin typeface="楷体" panose="02010609060101010101" pitchFamily="49" charset="-122"/>
                <a:ea typeface="楷体" panose="02010609060101010101" pitchFamily="49" charset="-122"/>
              </a:rPr>
              <a:t>第三节</a:t>
            </a:r>
          </a:p>
        </p:txBody>
      </p:sp>
      <p:sp>
        <p:nvSpPr>
          <p:cNvPr id="5" name="矩形 23"/>
          <p:cNvSpPr>
            <a:spLocks noChangeArrowheads="1"/>
          </p:cNvSpPr>
          <p:nvPr/>
        </p:nvSpPr>
        <p:spPr bwMode="auto">
          <a:xfrm>
            <a:off x="3885873" y="3488591"/>
            <a:ext cx="4513014" cy="922020"/>
          </a:xfrm>
          <a:prstGeom prst="rect">
            <a:avLst/>
          </a:prstGeom>
          <a:noFill/>
          <a:ln>
            <a:noFill/>
          </a:ln>
        </p:spPr>
        <p:txBody>
          <a:bodyPr wrap="square">
            <a:spAutoFit/>
          </a:bodyPr>
          <a:lstStyle/>
          <a:p>
            <a:pPr algn="ctr">
              <a:lnSpc>
                <a:spcPct val="150000"/>
              </a:lnSpc>
            </a:pPr>
            <a:r>
              <a:rPr lang="zh-CN" altLang="en-US" sz="3600" dirty="0">
                <a:solidFill>
                  <a:srgbClr val="C00000"/>
                </a:solidFill>
                <a:latin typeface="楷体" panose="02010609060101010101" pitchFamily="49" charset="-122"/>
                <a:ea typeface="楷体" panose="02010609060101010101" pitchFamily="49" charset="-122"/>
              </a:rPr>
              <a:t>从发音生理看语音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344930" y="114300"/>
            <a:ext cx="9249410" cy="1109345"/>
          </a:xfrm>
        </p:spPr>
        <p:txBody>
          <a:bodyPr/>
          <a:lstStyle/>
          <a:p>
            <a:r>
              <a:rPr lang="zh-CN" altLang="en-US" sz="4000" dirty="0">
                <a:sym typeface="+mn-ea"/>
              </a:rPr>
              <a:t>第三节  从发音生理看语音</a:t>
            </a:r>
            <a:endParaRPr lang="zh-CN" altLang="en-US" sz="4000" b="1" dirty="0"/>
          </a:p>
        </p:txBody>
      </p:sp>
      <p:sp>
        <p:nvSpPr>
          <p:cNvPr id="9" name="内容占位符 8"/>
          <p:cNvSpPr>
            <a:spLocks noGrp="1"/>
          </p:cNvSpPr>
          <p:nvPr>
            <p:ph idx="1"/>
          </p:nvPr>
        </p:nvSpPr>
        <p:spPr>
          <a:xfrm>
            <a:off x="946785" y="1223645"/>
            <a:ext cx="9044940" cy="5133975"/>
          </a:xfrm>
        </p:spPr>
        <p:txBody>
          <a:bodyPr>
            <a:normAutofit lnSpcReduction="10000"/>
          </a:bodyPr>
          <a:lstStyle/>
          <a:p>
            <a:pPr eaLnBrk="1" hangingPunct="1">
              <a:buFont typeface="Wingdings" panose="05000000000000000000" pitchFamily="2" charset="2"/>
              <a:buNone/>
            </a:pPr>
            <a:r>
              <a:rPr lang="en-US" altLang="zh-CN" dirty="0">
                <a:sym typeface="+mn-ea"/>
              </a:rPr>
              <a:t>3.1 </a:t>
            </a:r>
            <a:r>
              <a:rPr lang="zh-CN" altLang="en-US" dirty="0">
                <a:sym typeface="+mn-ea"/>
              </a:rPr>
              <a:t>发音器官</a:t>
            </a:r>
            <a:endParaRPr lang="en-US" altLang="zh-CN" dirty="0"/>
          </a:p>
          <a:p>
            <a:pPr eaLnBrk="1" hangingPunct="1">
              <a:buFont typeface="Wingdings" panose="05000000000000000000" pitchFamily="2" charset="2"/>
              <a:buNone/>
            </a:pPr>
            <a:r>
              <a:rPr lang="zh-CN" altLang="en-US" dirty="0">
                <a:sym typeface="+mn-ea"/>
              </a:rPr>
              <a:t>世界上所有的声音都是物体振动产生的声波在介质中传递的结果，因此声音的产生离不开振动的动力、振动的源头和振动的共鸣腔。</a:t>
            </a:r>
            <a:endParaRPr lang="en-US" altLang="zh-CN" dirty="0">
              <a:sym typeface="+mn-ea"/>
            </a:endParaRPr>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r>
              <a:rPr lang="zh-CN" altLang="en-US" dirty="0">
                <a:sym typeface="+mn-ea"/>
              </a:rPr>
              <a:t>语音说到底也是一种声音，因而也离不开振动的动力、源头和共鸣腔，只不过语音是由人类的发音器官各部分协同动作所产生的，研究语音的产生，就必须首先了解发音器官的构造和功能。</a:t>
            </a:r>
            <a:endParaRPr lang="en-US" altLang="zh-CN" dirty="0"/>
          </a:p>
          <a:p>
            <a:pPr eaLnBrk="1" hangingPunct="1">
              <a:buFont typeface="Wingdings" panose="05000000000000000000" pitchFamily="2" charset="2"/>
              <a:buNone/>
            </a:pPr>
            <a:endParaRPr lang="zh-CN" altLang="en-US" dirty="0"/>
          </a:p>
          <a:p>
            <a:pPr eaLnBrk="1" hangingPunct="1">
              <a:buFont typeface="Wingdings" panose="05000000000000000000" pitchFamily="2" charset="2"/>
              <a:buNone/>
            </a:pPr>
            <a:r>
              <a:rPr lang="zh-CN" altLang="en-US" dirty="0">
                <a:sym typeface="+mn-ea"/>
              </a:rPr>
              <a:t>发音器官的发音动作，发音部位和发音方法决定了语音的生理属性。</a:t>
            </a:r>
            <a:endParaRPr lang="zh-CN" altLang="en-US" dirty="0"/>
          </a:p>
          <a:p>
            <a:pPr marL="0" indent="0">
              <a:buNone/>
            </a:pPr>
            <a:endParaRPr lang="zh-CN" altLang="en-US" dirty="0"/>
          </a:p>
        </p:txBody>
      </p:sp>
      <p:pic>
        <p:nvPicPr>
          <p:cNvPr id="11" name="图片 10"/>
          <p:cNvPicPr>
            <a:picLocks noChangeAspect="1"/>
          </p:cNvPicPr>
          <p:nvPr/>
        </p:nvPicPr>
        <p:blipFill>
          <a:blip r:embed="rId2" cstate="print">
            <a:extLst>
              <a:ext uri="{BEBA8EAE-BF5A-486C-A8C5-ECC9F3942E4B}">
                <a14:imgProps xmlns:a14="http://schemas.microsoft.com/office/drawing/2010/main">
                  <a14:imgLayer r:embed="rId3">
                    <a14:imgEffect>
                      <a14:backgroundRemoval t="0" b="89988" l="6272" r="94213"/>
                    </a14:imgEffect>
                  </a14:imgLayer>
                </a14:imgProps>
              </a:ext>
              <a:ext uri="{28A0092B-C50C-407E-A947-70E740481C1C}">
                <a14:useLocalDpi xmlns:a14="http://schemas.microsoft.com/office/drawing/2010/main" val="0"/>
              </a:ext>
            </a:extLst>
          </a:blip>
          <a:srcRect l="6267" r="21111" b="29390"/>
          <a:stretch>
            <a:fillRect/>
          </a:stretch>
        </p:blipFill>
        <p:spPr>
          <a:xfrm rot="16200000">
            <a:off x="-292735" y="296545"/>
            <a:ext cx="1677670" cy="1087755"/>
          </a:xfrm>
          <a:prstGeom prst="rect">
            <a:avLst/>
          </a:prstGeom>
        </p:spPr>
      </p:pic>
      <p:pic>
        <p:nvPicPr>
          <p:cNvPr id="12" name="图片 11" descr="讲话"/>
          <p:cNvPicPr>
            <a:picLocks noChangeAspect="1"/>
          </p:cNvPicPr>
          <p:nvPr/>
        </p:nvPicPr>
        <p:blipFill>
          <a:blip r:embed="rId4"/>
          <a:srcRect l="6138" t="810" r="4608" b="2147"/>
          <a:stretch>
            <a:fillRect/>
          </a:stretch>
        </p:blipFill>
        <p:spPr>
          <a:xfrm flipH="1">
            <a:off x="9991725" y="4689475"/>
            <a:ext cx="2050415" cy="1858010"/>
          </a:xfrm>
          <a:prstGeom prst="snip2DiagRect">
            <a:avLst>
              <a:gd name="adj1" fmla="val 41059"/>
              <a:gd name="adj2" fmla="val 4322"/>
            </a:avLst>
          </a:prstGeom>
        </p:spPr>
      </p:pic>
      <p:pic>
        <p:nvPicPr>
          <p:cNvPr id="2" name="图片 1"/>
          <p:cNvPicPr>
            <a:picLocks noChangeAspect="1"/>
          </p:cNvPicPr>
          <p:nvPr/>
        </p:nvPicPr>
        <p:blipFill>
          <a:blip r:embed="rId5"/>
          <a:stretch>
            <a:fillRect/>
          </a:stretch>
        </p:blipFill>
        <p:spPr>
          <a:xfrm>
            <a:off x="5022655" y="2445703"/>
            <a:ext cx="5913633" cy="84132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1179830" y="1223645"/>
            <a:ext cx="9827895" cy="5133975"/>
          </a:xfrm>
        </p:spPr>
        <p:txBody>
          <a:bodyPr/>
          <a:lstStyle/>
          <a:p>
            <a:pPr eaLnBrk="1" hangingPunct="1">
              <a:lnSpc>
                <a:spcPct val="90000"/>
              </a:lnSpc>
              <a:buFont typeface="Wingdings" panose="05000000000000000000" pitchFamily="2" charset="2"/>
              <a:buNone/>
            </a:pPr>
            <a:r>
              <a:rPr lang="zh-CN" altLang="en-US" dirty="0">
                <a:sym typeface="+mn-ea"/>
              </a:rPr>
              <a:t>人类的发音器官的整个装置像一架乐器，分三大部分：</a:t>
            </a:r>
            <a:endParaRPr lang="en-US" altLang="zh-CN" dirty="0"/>
          </a:p>
          <a:p>
            <a:pPr eaLnBrk="1" hangingPunct="1">
              <a:lnSpc>
                <a:spcPct val="90000"/>
              </a:lnSpc>
              <a:buFont typeface="Wingdings" panose="05000000000000000000" pitchFamily="2" charset="2"/>
              <a:buNone/>
            </a:pPr>
            <a:r>
              <a:rPr lang="en-US" altLang="zh-CN" dirty="0">
                <a:sym typeface="+mn-ea"/>
              </a:rPr>
              <a:t>1. </a:t>
            </a:r>
            <a:r>
              <a:rPr lang="zh-CN" altLang="en-US" dirty="0">
                <a:sym typeface="+mn-ea"/>
              </a:rPr>
              <a:t>动力（肺、喉头、软腭）、</a:t>
            </a:r>
            <a:r>
              <a:rPr lang="en-US" altLang="zh-CN" dirty="0">
                <a:sym typeface="+mn-ea"/>
              </a:rPr>
              <a:t>initiation </a:t>
            </a:r>
            <a:endParaRPr lang="en-US" altLang="zh-CN" dirty="0"/>
          </a:p>
          <a:p>
            <a:pPr eaLnBrk="1" hangingPunct="1">
              <a:lnSpc>
                <a:spcPct val="90000"/>
              </a:lnSpc>
              <a:buFont typeface="Wingdings" panose="05000000000000000000" pitchFamily="2" charset="2"/>
              <a:buNone/>
            </a:pPr>
            <a:r>
              <a:rPr lang="en-US" altLang="zh-CN" dirty="0">
                <a:sym typeface="+mn-ea"/>
              </a:rPr>
              <a:t>2. </a:t>
            </a:r>
            <a:r>
              <a:rPr lang="zh-CN" altLang="en-US" dirty="0">
                <a:sym typeface="+mn-ea"/>
              </a:rPr>
              <a:t>发音体（声带）、                </a:t>
            </a:r>
            <a:r>
              <a:rPr lang="en-US" altLang="zh-CN" dirty="0">
                <a:sym typeface="+mn-ea"/>
              </a:rPr>
              <a:t>phonation</a:t>
            </a:r>
          </a:p>
          <a:p>
            <a:pPr eaLnBrk="1" hangingPunct="1">
              <a:lnSpc>
                <a:spcPct val="90000"/>
              </a:lnSpc>
              <a:buFont typeface="Wingdings" panose="05000000000000000000" pitchFamily="2" charset="2"/>
              <a:buNone/>
            </a:pPr>
            <a:r>
              <a:rPr lang="en-US" altLang="zh-CN" dirty="0">
                <a:sym typeface="+mn-ea"/>
              </a:rPr>
              <a:t>3. </a:t>
            </a:r>
            <a:r>
              <a:rPr lang="zh-CN" altLang="en-US" dirty="0">
                <a:sym typeface="+mn-ea"/>
              </a:rPr>
              <a:t>共鸣腔（口腔、鼻腔、咽腔）。</a:t>
            </a:r>
            <a:r>
              <a:rPr lang="en-US" altLang="zh-CN" dirty="0">
                <a:sym typeface="+mn-ea"/>
              </a:rPr>
              <a:t>articulation</a:t>
            </a:r>
            <a:endParaRPr lang="en-US" altLang="zh-CN" dirty="0"/>
          </a:p>
          <a:p>
            <a:pPr eaLnBrk="1" hangingPunct="1">
              <a:lnSpc>
                <a:spcPct val="90000"/>
              </a:lnSpc>
              <a:buFont typeface="Wingdings" panose="05000000000000000000" pitchFamily="2" charset="2"/>
              <a:buNone/>
            </a:pPr>
            <a:endParaRPr lang="zh-CN" altLang="en-US" dirty="0"/>
          </a:p>
        </p:txBody>
      </p:sp>
      <p:pic>
        <p:nvPicPr>
          <p:cNvPr id="11" name="图片 10"/>
          <p:cNvPicPr>
            <a:picLocks noChangeAspect="1"/>
          </p:cNvPicPr>
          <p:nvPr/>
        </p:nvPicPr>
        <p:blipFill>
          <a:blip r:embed="rId2" cstate="print">
            <a:extLst>
              <a:ext uri="{BEBA8EAE-BF5A-486C-A8C5-ECC9F3942E4B}">
                <a14:imgProps xmlns:a14="http://schemas.microsoft.com/office/drawing/2010/main">
                  <a14:imgLayer r:embed="rId3">
                    <a14:imgEffect>
                      <a14:backgroundRemoval t="0" b="89988" l="6272" r="94213"/>
                    </a14:imgEffect>
                  </a14:imgLayer>
                </a14:imgProps>
              </a:ext>
              <a:ext uri="{28A0092B-C50C-407E-A947-70E740481C1C}">
                <a14:useLocalDpi xmlns:a14="http://schemas.microsoft.com/office/drawing/2010/main" val="0"/>
              </a:ext>
            </a:extLst>
          </a:blip>
          <a:srcRect l="6267" r="21111" b="29390"/>
          <a:stretch>
            <a:fillRect/>
          </a:stretch>
        </p:blipFill>
        <p:spPr>
          <a:xfrm rot="16200000">
            <a:off x="-292735" y="296545"/>
            <a:ext cx="1677670" cy="1087755"/>
          </a:xfrm>
          <a:prstGeom prst="rect">
            <a:avLst/>
          </a:prstGeom>
        </p:spPr>
      </p:pic>
      <p:pic>
        <p:nvPicPr>
          <p:cNvPr id="12" name="图片 11" descr="讲话"/>
          <p:cNvPicPr>
            <a:picLocks noChangeAspect="1"/>
          </p:cNvPicPr>
          <p:nvPr/>
        </p:nvPicPr>
        <p:blipFill>
          <a:blip r:embed="rId4"/>
          <a:srcRect l="6138" t="810" r="4608" b="2147"/>
          <a:stretch>
            <a:fillRect/>
          </a:stretch>
        </p:blipFill>
        <p:spPr>
          <a:xfrm flipH="1">
            <a:off x="9991725" y="4689475"/>
            <a:ext cx="2050415" cy="1858010"/>
          </a:xfrm>
          <a:prstGeom prst="snip2DiagRect">
            <a:avLst>
              <a:gd name="adj1" fmla="val 41059"/>
              <a:gd name="adj2" fmla="val 4322"/>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D85CE2-8FC6-4898-90F7-40E5C5301801}"/>
              </a:ext>
            </a:extLst>
          </p:cNvPr>
          <p:cNvPicPr>
            <a:picLocks noChangeAspect="1"/>
          </p:cNvPicPr>
          <p:nvPr/>
        </p:nvPicPr>
        <p:blipFill>
          <a:blip r:embed="rId2"/>
          <a:stretch>
            <a:fillRect/>
          </a:stretch>
        </p:blipFill>
        <p:spPr>
          <a:xfrm>
            <a:off x="1802267" y="687386"/>
            <a:ext cx="7489003" cy="5760000"/>
          </a:xfrm>
          <a:prstGeom prst="rect">
            <a:avLst/>
          </a:prstGeom>
        </p:spPr>
      </p:pic>
      <p:cxnSp>
        <p:nvCxnSpPr>
          <p:cNvPr id="7" name="直接箭头连接符 6">
            <a:extLst>
              <a:ext uri="{FF2B5EF4-FFF2-40B4-BE49-F238E27FC236}">
                <a16:creationId xmlns:a16="http://schemas.microsoft.com/office/drawing/2014/main" id="{C53804D6-669C-446C-81D9-5494C19007B5}"/>
              </a:ext>
            </a:extLst>
          </p:cNvPr>
          <p:cNvCxnSpPr>
            <a:cxnSpLocks/>
          </p:cNvCxnSpPr>
          <p:nvPr/>
        </p:nvCxnSpPr>
        <p:spPr>
          <a:xfrm>
            <a:off x="6921500" y="3213100"/>
            <a:ext cx="12319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F28024E-045C-4280-AE99-7DDF5FF16DC6}"/>
              </a:ext>
            </a:extLst>
          </p:cNvPr>
          <p:cNvSpPr txBox="1"/>
          <p:nvPr/>
        </p:nvSpPr>
        <p:spPr>
          <a:xfrm>
            <a:off x="8255000" y="3028434"/>
            <a:ext cx="646331" cy="369332"/>
          </a:xfrm>
          <a:prstGeom prst="rect">
            <a:avLst/>
          </a:prstGeom>
          <a:noFill/>
        </p:spPr>
        <p:txBody>
          <a:bodyPr wrap="none" rtlCol="0">
            <a:spAutoFit/>
          </a:bodyPr>
          <a:lstStyle/>
          <a:p>
            <a:r>
              <a:rPr lang="zh-CN" altLang="en-US" dirty="0"/>
              <a:t>喉头</a:t>
            </a:r>
          </a:p>
        </p:txBody>
      </p:sp>
      <p:pic>
        <p:nvPicPr>
          <p:cNvPr id="10" name="图片 9">
            <a:extLst>
              <a:ext uri="{FF2B5EF4-FFF2-40B4-BE49-F238E27FC236}">
                <a16:creationId xmlns:a16="http://schemas.microsoft.com/office/drawing/2014/main" id="{B422FF9D-34D3-449A-B150-C68E01D46DBB}"/>
              </a:ext>
            </a:extLst>
          </p:cNvPr>
          <p:cNvPicPr>
            <a:picLocks noChangeAspect="1"/>
          </p:cNvPicPr>
          <p:nvPr/>
        </p:nvPicPr>
        <p:blipFill>
          <a:blip r:embed="rId3"/>
          <a:stretch>
            <a:fillRect/>
          </a:stretch>
        </p:blipFill>
        <p:spPr>
          <a:xfrm>
            <a:off x="6836550" y="3529780"/>
            <a:ext cx="1316850" cy="164606"/>
          </a:xfrm>
          <a:prstGeom prst="rect">
            <a:avLst/>
          </a:prstGeom>
        </p:spPr>
      </p:pic>
      <p:sp>
        <p:nvSpPr>
          <p:cNvPr id="11" name="文本框 10">
            <a:extLst>
              <a:ext uri="{FF2B5EF4-FFF2-40B4-BE49-F238E27FC236}">
                <a16:creationId xmlns:a16="http://schemas.microsoft.com/office/drawing/2014/main" id="{B4432E43-3FAB-4895-A5BE-93F555D03129}"/>
              </a:ext>
            </a:extLst>
          </p:cNvPr>
          <p:cNvSpPr txBox="1"/>
          <p:nvPr/>
        </p:nvSpPr>
        <p:spPr>
          <a:xfrm>
            <a:off x="8253631" y="3356288"/>
            <a:ext cx="646331" cy="369332"/>
          </a:xfrm>
          <a:prstGeom prst="rect">
            <a:avLst/>
          </a:prstGeom>
          <a:noFill/>
        </p:spPr>
        <p:txBody>
          <a:bodyPr wrap="square" rtlCol="0">
            <a:spAutoFit/>
          </a:bodyPr>
          <a:lstStyle/>
          <a:p>
            <a:r>
              <a:rPr lang="zh-CN" altLang="en-US" dirty="0"/>
              <a:t>声门</a:t>
            </a:r>
          </a:p>
        </p:txBody>
      </p:sp>
      <p:pic>
        <p:nvPicPr>
          <p:cNvPr id="12" name="图片 11">
            <a:extLst>
              <a:ext uri="{FF2B5EF4-FFF2-40B4-BE49-F238E27FC236}">
                <a16:creationId xmlns:a16="http://schemas.microsoft.com/office/drawing/2014/main" id="{A6F5150A-F38F-4FB6-A626-A6BBE17FA08D}"/>
              </a:ext>
            </a:extLst>
          </p:cNvPr>
          <p:cNvPicPr>
            <a:picLocks noChangeAspect="1"/>
          </p:cNvPicPr>
          <p:nvPr/>
        </p:nvPicPr>
        <p:blipFill>
          <a:blip r:embed="rId3"/>
          <a:stretch>
            <a:fillRect/>
          </a:stretch>
        </p:blipFill>
        <p:spPr>
          <a:xfrm>
            <a:off x="6879025" y="3787479"/>
            <a:ext cx="1316850" cy="164606"/>
          </a:xfrm>
          <a:prstGeom prst="rect">
            <a:avLst/>
          </a:prstGeom>
        </p:spPr>
      </p:pic>
      <p:sp>
        <p:nvSpPr>
          <p:cNvPr id="13" name="文本框 12">
            <a:extLst>
              <a:ext uri="{FF2B5EF4-FFF2-40B4-BE49-F238E27FC236}">
                <a16:creationId xmlns:a16="http://schemas.microsoft.com/office/drawing/2014/main" id="{CC6A163E-CCDD-49A0-B6ED-71BDE7E25177}"/>
              </a:ext>
            </a:extLst>
          </p:cNvPr>
          <p:cNvSpPr txBox="1"/>
          <p:nvPr/>
        </p:nvSpPr>
        <p:spPr>
          <a:xfrm>
            <a:off x="8288993" y="3694386"/>
            <a:ext cx="646331" cy="369332"/>
          </a:xfrm>
          <a:prstGeom prst="rect">
            <a:avLst/>
          </a:prstGeom>
          <a:noFill/>
        </p:spPr>
        <p:txBody>
          <a:bodyPr wrap="square" rtlCol="0">
            <a:spAutoFit/>
          </a:bodyPr>
          <a:lstStyle/>
          <a:p>
            <a:r>
              <a:rPr lang="zh-CN" altLang="en-US" dirty="0"/>
              <a:t>气管</a:t>
            </a:r>
          </a:p>
        </p:txBody>
      </p:sp>
      <p:sp>
        <p:nvSpPr>
          <p:cNvPr id="14" name="文本框 13">
            <a:extLst>
              <a:ext uri="{FF2B5EF4-FFF2-40B4-BE49-F238E27FC236}">
                <a16:creationId xmlns:a16="http://schemas.microsoft.com/office/drawing/2014/main" id="{B88F4A78-C31D-4A3B-990B-16FEF84315B8}"/>
              </a:ext>
            </a:extLst>
          </p:cNvPr>
          <p:cNvSpPr txBox="1"/>
          <p:nvPr/>
        </p:nvSpPr>
        <p:spPr>
          <a:xfrm>
            <a:off x="1358900" y="2895600"/>
            <a:ext cx="2723823" cy="2031325"/>
          </a:xfrm>
          <a:prstGeom prst="rect">
            <a:avLst/>
          </a:prstGeom>
          <a:noFill/>
        </p:spPr>
        <p:txBody>
          <a:bodyPr wrap="none" rtlCol="0">
            <a:spAutoFit/>
          </a:bodyPr>
          <a:lstStyle/>
          <a:p>
            <a:r>
              <a:rPr lang="zh-CN" altLang="en-US" dirty="0">
                <a:solidFill>
                  <a:srgbClr val="FF0000"/>
                </a:solidFill>
              </a:rPr>
              <a:t>语音学的分类基于发音</a:t>
            </a:r>
            <a:endParaRPr lang="en-US" altLang="zh-CN" dirty="0">
              <a:solidFill>
                <a:srgbClr val="FF0000"/>
              </a:solidFill>
            </a:endParaRPr>
          </a:p>
          <a:p>
            <a:r>
              <a:rPr lang="zh-CN" altLang="en-US" dirty="0">
                <a:solidFill>
                  <a:srgbClr val="FF0000"/>
                </a:solidFill>
              </a:rPr>
              <a:t>器官，但离不开空气动</a:t>
            </a:r>
            <a:endParaRPr lang="en-US" altLang="zh-CN" dirty="0">
              <a:solidFill>
                <a:srgbClr val="FF0000"/>
              </a:solidFill>
            </a:endParaRPr>
          </a:p>
          <a:p>
            <a:r>
              <a:rPr lang="zh-CN" altLang="en-US" dirty="0">
                <a:solidFill>
                  <a:srgbClr val="FF0000"/>
                </a:solidFill>
              </a:rPr>
              <a:t>力阶段，如果没有空气</a:t>
            </a:r>
            <a:endParaRPr lang="en-US" altLang="zh-CN" dirty="0">
              <a:solidFill>
                <a:srgbClr val="FF0000"/>
              </a:solidFill>
            </a:endParaRPr>
          </a:p>
          <a:p>
            <a:r>
              <a:rPr lang="zh-CN" altLang="en-US" dirty="0">
                <a:solidFill>
                  <a:srgbClr val="FF0000"/>
                </a:solidFill>
              </a:rPr>
              <a:t>动力阶段，发音器官的运</a:t>
            </a:r>
            <a:endParaRPr lang="en-US" altLang="zh-CN" dirty="0">
              <a:solidFill>
                <a:srgbClr val="FF0000"/>
              </a:solidFill>
            </a:endParaRPr>
          </a:p>
          <a:p>
            <a:r>
              <a:rPr lang="zh-CN" altLang="en-US" dirty="0">
                <a:solidFill>
                  <a:srgbClr val="FF0000"/>
                </a:solidFill>
              </a:rPr>
              <a:t>动不能发音。只有发音通</a:t>
            </a:r>
            <a:endParaRPr lang="en-US" altLang="zh-CN" dirty="0">
              <a:solidFill>
                <a:srgbClr val="FF0000"/>
              </a:solidFill>
            </a:endParaRPr>
          </a:p>
          <a:p>
            <a:r>
              <a:rPr lang="zh-CN" altLang="en-US" dirty="0">
                <a:solidFill>
                  <a:srgbClr val="FF0000"/>
                </a:solidFill>
              </a:rPr>
              <a:t>道中有空气流动才产生</a:t>
            </a:r>
            <a:endParaRPr lang="en-US" altLang="zh-CN" dirty="0">
              <a:solidFill>
                <a:srgbClr val="FF0000"/>
              </a:solidFill>
            </a:endParaRPr>
          </a:p>
          <a:p>
            <a:r>
              <a:rPr lang="zh-CN" altLang="en-US" dirty="0">
                <a:solidFill>
                  <a:srgbClr val="FF0000"/>
                </a:solidFill>
              </a:rPr>
              <a:t>语音。</a:t>
            </a:r>
            <a:endParaRPr lang="en-US" altLang="zh-CN" dirty="0">
              <a:solidFill>
                <a:srgbClr val="FF0000"/>
              </a:solidFill>
            </a:endParaRPr>
          </a:p>
        </p:txBody>
      </p:sp>
    </p:spTree>
    <p:extLst>
      <p:ext uri="{BB962C8B-B14F-4D97-AF65-F5344CB8AC3E}">
        <p14:creationId xmlns:p14="http://schemas.microsoft.com/office/powerpoint/2010/main" val="1991860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0CCD15-280F-4B83-B8BE-697FEE730E1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2461EE8-EC63-46EE-AB07-89B6D5C7B869}"/>
              </a:ext>
            </a:extLst>
          </p:cNvPr>
          <p:cNvPicPr>
            <a:picLocks noGrp="1" noChangeAspect="1"/>
          </p:cNvPicPr>
          <p:nvPr>
            <p:ph idx="1"/>
          </p:nvPr>
        </p:nvPicPr>
        <p:blipFill>
          <a:blip r:embed="rId2"/>
          <a:stretch>
            <a:fillRect/>
          </a:stretch>
        </p:blipFill>
        <p:spPr>
          <a:xfrm>
            <a:off x="203206" y="607990"/>
            <a:ext cx="6129537" cy="6336000"/>
          </a:xfrm>
        </p:spPr>
      </p:pic>
      <p:sp>
        <p:nvSpPr>
          <p:cNvPr id="8" name="文本框 7">
            <a:extLst>
              <a:ext uri="{FF2B5EF4-FFF2-40B4-BE49-F238E27FC236}">
                <a16:creationId xmlns:a16="http://schemas.microsoft.com/office/drawing/2014/main" id="{7C28AADF-59F7-4C69-B970-2295CA3F1D67}"/>
              </a:ext>
            </a:extLst>
          </p:cNvPr>
          <p:cNvSpPr txBox="1"/>
          <p:nvPr/>
        </p:nvSpPr>
        <p:spPr>
          <a:xfrm>
            <a:off x="6096000" y="365125"/>
            <a:ext cx="5262979" cy="4247317"/>
          </a:xfrm>
          <a:prstGeom prst="rect">
            <a:avLst/>
          </a:prstGeom>
          <a:noFill/>
        </p:spPr>
        <p:txBody>
          <a:bodyPr wrap="none" rtlCol="0">
            <a:spAutoFit/>
          </a:bodyPr>
          <a:lstStyle/>
          <a:p>
            <a:r>
              <a:rPr lang="zh-CN" altLang="en-US" dirty="0"/>
              <a:t>肺部呼气气流机制在全世界语言中最为常见的，</a:t>
            </a:r>
            <a:endParaRPr lang="en-US" altLang="zh-CN" dirty="0"/>
          </a:p>
          <a:p>
            <a:r>
              <a:rPr lang="zh-CN" altLang="en-US" dirty="0"/>
              <a:t>是绝大多数语言的唯一气流机制。肺部吸气音</a:t>
            </a:r>
            <a:endParaRPr lang="en-US" altLang="zh-CN" dirty="0"/>
          </a:p>
          <a:p>
            <a:r>
              <a:rPr lang="zh-CN" altLang="en-US" dirty="0"/>
              <a:t>在任何语言中都不常见，但表达情感时偶尔会</a:t>
            </a:r>
            <a:endParaRPr lang="en-US" altLang="zh-CN" dirty="0"/>
          </a:p>
          <a:p>
            <a:r>
              <a:rPr lang="zh-CN" altLang="en-US" dirty="0"/>
              <a:t>使用。如英语的</a:t>
            </a:r>
            <a:r>
              <a:rPr lang="en-US" altLang="zh-CN" dirty="0"/>
              <a:t>no</a:t>
            </a:r>
            <a:r>
              <a:rPr lang="zh-CN" altLang="en-US" dirty="0"/>
              <a:t>！</a:t>
            </a:r>
            <a:endParaRPr lang="en-US" altLang="zh-CN" dirty="0"/>
          </a:p>
          <a:p>
            <a:endParaRPr lang="en-US" altLang="zh-CN" dirty="0"/>
          </a:p>
          <a:p>
            <a:r>
              <a:rPr lang="zh-CN" altLang="en-US" dirty="0"/>
              <a:t>喉头气流机制，喷音在世界语言中很常见，如</a:t>
            </a:r>
            <a:endParaRPr lang="en-US" altLang="zh-CN" dirty="0"/>
          </a:p>
          <a:p>
            <a:r>
              <a:rPr lang="zh-CN" altLang="en-US" dirty="0"/>
              <a:t>美洲印第安语，所有的高加索语言和一些非洲</a:t>
            </a:r>
            <a:endParaRPr lang="en-US" altLang="zh-CN" dirty="0"/>
          </a:p>
          <a:p>
            <a:r>
              <a:rPr lang="zh-CN" altLang="en-US" dirty="0"/>
              <a:t>语言，如豪萨语，斯瓦西里语。喉头吸气音如浊</a:t>
            </a:r>
            <a:endParaRPr lang="en-US" altLang="zh-CN" dirty="0"/>
          </a:p>
          <a:p>
            <a:r>
              <a:rPr lang="zh-CN" altLang="en-US" dirty="0"/>
              <a:t>内爆音，出现在非洲、美洲印第安语以及东亚</a:t>
            </a:r>
            <a:endParaRPr lang="en-US" altLang="zh-CN" dirty="0"/>
          </a:p>
          <a:p>
            <a:r>
              <a:rPr lang="zh-CN" altLang="en-US" dirty="0"/>
              <a:t>一些语言中。</a:t>
            </a:r>
            <a:endParaRPr lang="en-US" altLang="zh-CN" dirty="0"/>
          </a:p>
          <a:p>
            <a:endParaRPr lang="en-US" altLang="zh-CN" dirty="0"/>
          </a:p>
          <a:p>
            <a:r>
              <a:rPr lang="zh-CN" altLang="en-US" dirty="0"/>
              <a:t>软腭气流机制中的啧音，普遍用来表达语言中的</a:t>
            </a:r>
            <a:endParaRPr lang="en-US" altLang="zh-CN" dirty="0"/>
          </a:p>
          <a:p>
            <a:r>
              <a:rPr lang="zh-CN" altLang="en-US" dirty="0"/>
              <a:t>惊讶或者边际情感。但出现在语音结构中，只出现</a:t>
            </a:r>
            <a:endParaRPr lang="en-US" altLang="zh-CN" dirty="0"/>
          </a:p>
          <a:p>
            <a:r>
              <a:rPr lang="zh-CN" altLang="en-US" dirty="0"/>
              <a:t>南非</a:t>
            </a:r>
            <a:r>
              <a:rPr lang="en-US" altLang="zh-CN" dirty="0"/>
              <a:t>Zulu </a:t>
            </a:r>
            <a:r>
              <a:rPr lang="zh-CN" altLang="en-US" dirty="0"/>
              <a:t>语，</a:t>
            </a:r>
            <a:r>
              <a:rPr lang="en-US" altLang="zh-CN" dirty="0"/>
              <a:t>Xosa</a:t>
            </a:r>
            <a:r>
              <a:rPr lang="zh-CN" altLang="en-US" dirty="0"/>
              <a:t>语中等。</a:t>
            </a:r>
            <a:endParaRPr lang="en-US" altLang="zh-CN" dirty="0"/>
          </a:p>
          <a:p>
            <a:endParaRPr lang="zh-CN" altLang="en-US" dirty="0"/>
          </a:p>
        </p:txBody>
      </p:sp>
      <p:pic>
        <p:nvPicPr>
          <p:cNvPr id="3" name="图片 2"/>
          <p:cNvPicPr>
            <a:picLocks noChangeAspect="1"/>
          </p:cNvPicPr>
          <p:nvPr/>
        </p:nvPicPr>
        <p:blipFill>
          <a:blip r:embed="rId3"/>
          <a:stretch>
            <a:fillRect/>
          </a:stretch>
        </p:blipFill>
        <p:spPr>
          <a:xfrm>
            <a:off x="6257379" y="4355954"/>
            <a:ext cx="3792041" cy="2371550"/>
          </a:xfrm>
          <a:prstGeom prst="rect">
            <a:avLst/>
          </a:prstGeom>
        </p:spPr>
      </p:pic>
    </p:spTree>
    <p:extLst>
      <p:ext uri="{BB962C8B-B14F-4D97-AF65-F5344CB8AC3E}">
        <p14:creationId xmlns:p14="http://schemas.microsoft.com/office/powerpoint/2010/main" val="3827099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09D3BC6-473F-474B-BE0C-DC680B7661B6}"/>
              </a:ext>
            </a:extLst>
          </p:cNvPr>
          <p:cNvSpPr>
            <a:spLocks noGrp="1"/>
          </p:cNvSpPr>
          <p:nvPr>
            <p:ph idx="1"/>
          </p:nvPr>
        </p:nvSpPr>
        <p:spPr>
          <a:xfrm>
            <a:off x="681925" y="1332854"/>
            <a:ext cx="10671875" cy="4844109"/>
          </a:xfrm>
        </p:spPr>
        <p:txBody>
          <a:bodyPr/>
          <a:lstStyle/>
          <a:p>
            <a:r>
              <a:rPr lang="en-US" altLang="zh-CN" dirty="0"/>
              <a:t>A voiced stop means the vocal cords are vibrating during the entire closed phase (oral closure) of stops.</a:t>
            </a:r>
          </a:p>
          <a:p>
            <a:endParaRPr lang="zh-CN" altLang="en-US" dirty="0"/>
          </a:p>
        </p:txBody>
      </p:sp>
      <p:pic>
        <p:nvPicPr>
          <p:cNvPr id="5" name="图片 4">
            <a:extLst>
              <a:ext uri="{FF2B5EF4-FFF2-40B4-BE49-F238E27FC236}">
                <a16:creationId xmlns:a16="http://schemas.microsoft.com/office/drawing/2014/main" id="{7AD70745-1B3D-4E8F-8F4B-5CEECEF51891}"/>
              </a:ext>
            </a:extLst>
          </p:cNvPr>
          <p:cNvPicPr>
            <a:picLocks noChangeAspect="1"/>
          </p:cNvPicPr>
          <p:nvPr/>
        </p:nvPicPr>
        <p:blipFill>
          <a:blip r:embed="rId6"/>
          <a:stretch>
            <a:fillRect/>
          </a:stretch>
        </p:blipFill>
        <p:spPr>
          <a:xfrm>
            <a:off x="408122" y="2754188"/>
            <a:ext cx="5336424" cy="2412000"/>
          </a:xfrm>
          <a:prstGeom prst="rect">
            <a:avLst/>
          </a:prstGeom>
        </p:spPr>
      </p:pic>
      <p:pic>
        <p:nvPicPr>
          <p:cNvPr id="6" name="抬-头">
            <a:hlinkClick r:id="" action="ppaction://media"/>
            <a:extLst>
              <a:ext uri="{FF2B5EF4-FFF2-40B4-BE49-F238E27FC236}">
                <a16:creationId xmlns:a16="http://schemas.microsoft.com/office/drawing/2014/main" id="{FE664EEA-2FC6-4626-906C-2BEC095EAA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16331" y="2224274"/>
            <a:ext cx="609600" cy="609600"/>
          </a:xfrm>
          <a:prstGeom prst="rect">
            <a:avLst/>
          </a:prstGeom>
        </p:spPr>
      </p:pic>
      <p:pic>
        <p:nvPicPr>
          <p:cNvPr id="8" name="图片 7">
            <a:extLst>
              <a:ext uri="{FF2B5EF4-FFF2-40B4-BE49-F238E27FC236}">
                <a16:creationId xmlns:a16="http://schemas.microsoft.com/office/drawing/2014/main" id="{CAC980AF-601D-49E2-AED8-E21F3D74B5BD}"/>
              </a:ext>
            </a:extLst>
          </p:cNvPr>
          <p:cNvPicPr>
            <a:picLocks noChangeAspect="1"/>
          </p:cNvPicPr>
          <p:nvPr/>
        </p:nvPicPr>
        <p:blipFill>
          <a:blip r:embed="rId8"/>
          <a:stretch>
            <a:fillRect/>
          </a:stretch>
        </p:blipFill>
        <p:spPr>
          <a:xfrm>
            <a:off x="5197661" y="2332908"/>
            <a:ext cx="6094280" cy="2844000"/>
          </a:xfrm>
          <a:prstGeom prst="rect">
            <a:avLst/>
          </a:prstGeom>
        </p:spPr>
      </p:pic>
      <p:pic>
        <p:nvPicPr>
          <p:cNvPr id="9" name="ege ede">
            <a:hlinkClick r:id="" action="ppaction://media"/>
            <a:extLst>
              <a:ext uri="{FF2B5EF4-FFF2-40B4-BE49-F238E27FC236}">
                <a16:creationId xmlns:a16="http://schemas.microsoft.com/office/drawing/2014/main" id="{89A9DB1F-D59A-43F4-8745-23E8C12A563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6426631" y="2048817"/>
            <a:ext cx="609600" cy="609600"/>
          </a:xfrm>
          <a:prstGeom prst="rect">
            <a:avLst/>
          </a:prstGeom>
        </p:spPr>
      </p:pic>
      <p:sp>
        <p:nvSpPr>
          <p:cNvPr id="10" name="文本框 9">
            <a:extLst>
              <a:ext uri="{FF2B5EF4-FFF2-40B4-BE49-F238E27FC236}">
                <a16:creationId xmlns:a16="http://schemas.microsoft.com/office/drawing/2014/main" id="{699F89E0-93A7-46D8-8514-41F5DBAC81C0}"/>
              </a:ext>
            </a:extLst>
          </p:cNvPr>
          <p:cNvSpPr txBox="1"/>
          <p:nvPr/>
        </p:nvSpPr>
        <p:spPr>
          <a:xfrm>
            <a:off x="945397" y="5703375"/>
            <a:ext cx="10682206" cy="377815"/>
          </a:xfrm>
          <a:prstGeom prst="rect">
            <a:avLst/>
          </a:prstGeom>
          <a:noFill/>
        </p:spPr>
        <p:txBody>
          <a:bodyPr wrap="square" rtlCol="0">
            <a:spAutoFit/>
          </a:bodyPr>
          <a:lstStyle/>
          <a:p>
            <a:r>
              <a:rPr lang="zh-CN" altLang="en-US" dirty="0"/>
              <a:t>抬</a:t>
            </a:r>
            <a:r>
              <a:rPr lang="en-US" altLang="zh-CN" dirty="0"/>
              <a:t>[dai13]                                 </a:t>
            </a:r>
            <a:r>
              <a:rPr lang="zh-CN" altLang="en-US" dirty="0"/>
              <a:t>头</a:t>
            </a:r>
            <a:r>
              <a:rPr lang="en-US" altLang="zh-CN" dirty="0"/>
              <a:t>[dəu13]                      [</a:t>
            </a:r>
            <a:r>
              <a:rPr lang="en-US" altLang="zh-CN" dirty="0" err="1"/>
              <a:t>əɡə</a:t>
            </a:r>
            <a:r>
              <a:rPr lang="en-US" altLang="zh-CN" dirty="0"/>
              <a:t> ]                                                                           [ </a:t>
            </a:r>
            <a:r>
              <a:rPr lang="en-US" altLang="zh-CN" dirty="0" err="1"/>
              <a:t>ədə</a:t>
            </a:r>
            <a:r>
              <a:rPr lang="en-US" altLang="zh-CN" dirty="0"/>
              <a:t>]        </a:t>
            </a:r>
            <a:endParaRPr lang="zh-CN" altLang="en-US" dirty="0"/>
          </a:p>
        </p:txBody>
      </p:sp>
    </p:spTree>
    <p:extLst>
      <p:ext uri="{BB962C8B-B14F-4D97-AF65-F5344CB8AC3E}">
        <p14:creationId xmlns:p14="http://schemas.microsoft.com/office/powerpoint/2010/main" val="356574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9"/>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41DFDD-A391-46A5-AE2F-1D228E8D473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05F96E05-7BC0-45B3-A014-4911D5C9B09E}"/>
              </a:ext>
            </a:extLst>
          </p:cNvPr>
          <p:cNvPicPr>
            <a:picLocks noGrp="1" noChangeAspect="1"/>
          </p:cNvPicPr>
          <p:nvPr>
            <p:ph idx="1"/>
          </p:nvPr>
        </p:nvPicPr>
        <p:blipFill>
          <a:blip r:embed="rId6"/>
          <a:stretch>
            <a:fillRect/>
          </a:stretch>
        </p:blipFill>
        <p:spPr>
          <a:xfrm>
            <a:off x="5426800" y="2200838"/>
            <a:ext cx="5096067" cy="3420000"/>
          </a:xfrm>
        </p:spPr>
      </p:pic>
      <p:pic>
        <p:nvPicPr>
          <p:cNvPr id="7" name="图片 6">
            <a:extLst>
              <a:ext uri="{FF2B5EF4-FFF2-40B4-BE49-F238E27FC236}">
                <a16:creationId xmlns:a16="http://schemas.microsoft.com/office/drawing/2014/main" id="{184A1B08-34C5-4C83-B925-C17AFC66D11C}"/>
              </a:ext>
            </a:extLst>
          </p:cNvPr>
          <p:cNvPicPr>
            <a:picLocks noChangeAspect="1"/>
          </p:cNvPicPr>
          <p:nvPr/>
        </p:nvPicPr>
        <p:blipFill>
          <a:blip r:embed="rId7"/>
          <a:stretch>
            <a:fillRect/>
          </a:stretch>
        </p:blipFill>
        <p:spPr>
          <a:xfrm>
            <a:off x="225948" y="2128838"/>
            <a:ext cx="5200852" cy="3492000"/>
          </a:xfrm>
          <a:prstGeom prst="rect">
            <a:avLst/>
          </a:prstGeom>
        </p:spPr>
      </p:pic>
      <p:pic>
        <p:nvPicPr>
          <p:cNvPr id="8" name="担（内爆）">
            <a:hlinkClick r:id="" action="ppaction://media"/>
            <a:extLst>
              <a:ext uri="{FF2B5EF4-FFF2-40B4-BE49-F238E27FC236}">
                <a16:creationId xmlns:a16="http://schemas.microsoft.com/office/drawing/2014/main" id="{297E92AD-3585-43E3-9DA5-6F16714410C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58685" y="5749925"/>
            <a:ext cx="609600" cy="609600"/>
          </a:xfrm>
          <a:prstGeom prst="rect">
            <a:avLst/>
          </a:prstGeom>
        </p:spPr>
      </p:pic>
      <p:sp>
        <p:nvSpPr>
          <p:cNvPr id="9" name="文本框 8">
            <a:extLst>
              <a:ext uri="{FF2B5EF4-FFF2-40B4-BE49-F238E27FC236}">
                <a16:creationId xmlns:a16="http://schemas.microsoft.com/office/drawing/2014/main" id="{4BA76CE0-E551-4E22-939D-5D60C084171F}"/>
              </a:ext>
            </a:extLst>
          </p:cNvPr>
          <p:cNvSpPr txBox="1"/>
          <p:nvPr/>
        </p:nvSpPr>
        <p:spPr>
          <a:xfrm>
            <a:off x="2348326" y="5990193"/>
            <a:ext cx="1144865" cy="369332"/>
          </a:xfrm>
          <a:prstGeom prst="rect">
            <a:avLst/>
          </a:prstGeom>
          <a:noFill/>
        </p:spPr>
        <p:txBody>
          <a:bodyPr wrap="none" rtlCol="0">
            <a:spAutoFit/>
          </a:bodyPr>
          <a:lstStyle/>
          <a:p>
            <a:r>
              <a:rPr lang="zh-CN" altLang="en-US" dirty="0"/>
              <a:t>担</a:t>
            </a:r>
            <a:r>
              <a:rPr lang="en-US" altLang="zh-CN" dirty="0"/>
              <a:t>[ɗan33]</a:t>
            </a:r>
            <a:endParaRPr lang="zh-CN" altLang="en-US" dirty="0"/>
          </a:p>
        </p:txBody>
      </p:sp>
      <p:sp>
        <p:nvSpPr>
          <p:cNvPr id="10" name="文本框 9">
            <a:extLst>
              <a:ext uri="{FF2B5EF4-FFF2-40B4-BE49-F238E27FC236}">
                <a16:creationId xmlns:a16="http://schemas.microsoft.com/office/drawing/2014/main" id="{35EB7060-1E6C-47B7-A018-1AEC889DDAA2}"/>
              </a:ext>
            </a:extLst>
          </p:cNvPr>
          <p:cNvSpPr txBox="1"/>
          <p:nvPr/>
        </p:nvSpPr>
        <p:spPr>
          <a:xfrm>
            <a:off x="7731071" y="5894630"/>
            <a:ext cx="1144865" cy="369332"/>
          </a:xfrm>
          <a:prstGeom prst="rect">
            <a:avLst/>
          </a:prstGeom>
          <a:noFill/>
        </p:spPr>
        <p:txBody>
          <a:bodyPr wrap="none" rtlCol="0">
            <a:spAutoFit/>
          </a:bodyPr>
          <a:lstStyle/>
          <a:p>
            <a:r>
              <a:rPr lang="zh-CN" altLang="en-US" dirty="0"/>
              <a:t>班</a:t>
            </a:r>
            <a:r>
              <a:rPr lang="en-US" altLang="zh-CN" dirty="0"/>
              <a:t>[ɓan33]</a:t>
            </a:r>
            <a:endParaRPr lang="zh-CN" altLang="en-US" dirty="0"/>
          </a:p>
        </p:txBody>
      </p:sp>
      <p:pic>
        <p:nvPicPr>
          <p:cNvPr id="11" name="班（内爆）">
            <a:hlinkClick r:id="" action="ppaction://media"/>
            <a:extLst>
              <a:ext uri="{FF2B5EF4-FFF2-40B4-BE49-F238E27FC236}">
                <a16:creationId xmlns:a16="http://schemas.microsoft.com/office/drawing/2014/main" id="{6DF2481F-E9FE-4AE2-B4A1-55FC919CBC4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642195" y="5685393"/>
            <a:ext cx="609600" cy="609600"/>
          </a:xfrm>
          <a:prstGeom prst="rect">
            <a:avLst/>
          </a:prstGeom>
        </p:spPr>
      </p:pic>
    </p:spTree>
    <p:extLst>
      <p:ext uri="{BB962C8B-B14F-4D97-AF65-F5344CB8AC3E}">
        <p14:creationId xmlns:p14="http://schemas.microsoft.com/office/powerpoint/2010/main" val="35936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9"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7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8"/>
                </p:tgtEl>
              </p:cMediaNode>
            </p:audio>
            <p:audio>
              <p:cMediaNode vol="80000">
                <p:cTn id="12" fill="hold" display="0">
                  <p:stCondLst>
                    <p:cond delay="indefinite"/>
                  </p:stCondLst>
                  <p:endCondLst>
                    <p:cond evt="onStopAudio" delay="0">
                      <p:tgtEl>
                        <p:sldTgt/>
                      </p:tgtEl>
                    </p:cond>
                  </p:endCondLst>
                </p:cTn>
                <p:tgtEl>
                  <p:spTgt spid="11"/>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B6581-8D74-43A4-B4E9-6BF49ED0ADFB}"/>
              </a:ext>
            </a:extLst>
          </p:cNvPr>
          <p:cNvSpPr>
            <a:spLocks noGrp="1"/>
          </p:cNvSpPr>
          <p:nvPr>
            <p:ph type="title"/>
          </p:nvPr>
        </p:nvSpPr>
        <p:spPr>
          <a:xfrm>
            <a:off x="423620" y="322827"/>
            <a:ext cx="10515600" cy="1325563"/>
          </a:xfrm>
        </p:spPr>
        <p:txBody>
          <a:bodyPr/>
          <a:lstStyle/>
          <a:p>
            <a:r>
              <a:rPr lang="en-US" altLang="zh-CN" dirty="0"/>
              <a:t>2</a:t>
            </a:r>
            <a:r>
              <a:rPr lang="zh-CN" altLang="en-US" dirty="0"/>
              <a:t>、发音体（喉）</a:t>
            </a:r>
          </a:p>
        </p:txBody>
      </p:sp>
      <p:sp>
        <p:nvSpPr>
          <p:cNvPr id="3" name="内容占位符 2">
            <a:extLst>
              <a:ext uri="{FF2B5EF4-FFF2-40B4-BE49-F238E27FC236}">
                <a16:creationId xmlns:a16="http://schemas.microsoft.com/office/drawing/2014/main" id="{5C134073-C9A3-41BF-93C0-61E3060C79B6}"/>
              </a:ext>
            </a:extLst>
          </p:cNvPr>
          <p:cNvSpPr>
            <a:spLocks noGrp="1"/>
          </p:cNvSpPr>
          <p:nvPr>
            <p:ph idx="1"/>
          </p:nvPr>
        </p:nvSpPr>
        <p:spPr>
          <a:xfrm>
            <a:off x="609600" y="1239420"/>
            <a:ext cx="10744200" cy="4379160"/>
          </a:xfrm>
        </p:spPr>
        <p:txBody>
          <a:bodyPr/>
          <a:lstStyle/>
          <a:p>
            <a:r>
              <a:rPr lang="zh-CN" altLang="en-US" dirty="0"/>
              <a:t>人类的发音器官以声带为界，声带之上是声门上系统，声带之下是声门下系统 。气流经过声门的调制，形成声门波，就是</a:t>
            </a:r>
            <a:r>
              <a:rPr lang="en-US" altLang="zh-CN" dirty="0"/>
              <a:t>phonation</a:t>
            </a:r>
            <a:r>
              <a:rPr lang="zh-CN" altLang="en-US" dirty="0"/>
              <a:t>（发声）。声门波从声门出来后，经过共鸣腔的调制形成各种语音，就是</a:t>
            </a:r>
            <a:r>
              <a:rPr lang="en-US" altLang="zh-CN" dirty="0"/>
              <a:t>articulation</a:t>
            </a:r>
            <a:r>
              <a:rPr lang="zh-CN" altLang="en-US" dirty="0"/>
              <a:t>（调音）。声带是专门用来发音的器官。</a:t>
            </a:r>
          </a:p>
        </p:txBody>
      </p:sp>
      <p:pic>
        <p:nvPicPr>
          <p:cNvPr id="8" name="图片 7">
            <a:extLst>
              <a:ext uri="{FF2B5EF4-FFF2-40B4-BE49-F238E27FC236}">
                <a16:creationId xmlns:a16="http://schemas.microsoft.com/office/drawing/2014/main" id="{8434DEEA-EC72-4A59-BE2D-BF757B94B336}"/>
              </a:ext>
            </a:extLst>
          </p:cNvPr>
          <p:cNvPicPr>
            <a:picLocks noChangeAspect="1"/>
          </p:cNvPicPr>
          <p:nvPr/>
        </p:nvPicPr>
        <p:blipFill rotWithShape="1">
          <a:blip r:embed="rId2"/>
          <a:srcRect r="9670" b="11806"/>
          <a:stretch/>
        </p:blipFill>
        <p:spPr>
          <a:xfrm>
            <a:off x="702396" y="2834953"/>
            <a:ext cx="5279304" cy="3429000"/>
          </a:xfrm>
          <a:prstGeom prst="rect">
            <a:avLst/>
          </a:prstGeom>
        </p:spPr>
      </p:pic>
      <p:pic>
        <p:nvPicPr>
          <p:cNvPr id="9" name="图片 8">
            <a:extLst>
              <a:ext uri="{FF2B5EF4-FFF2-40B4-BE49-F238E27FC236}">
                <a16:creationId xmlns:a16="http://schemas.microsoft.com/office/drawing/2014/main" id="{C1ABB070-6356-4C5B-9FC2-17DB04232994}"/>
              </a:ext>
            </a:extLst>
          </p:cNvPr>
          <p:cNvPicPr>
            <a:picLocks noChangeAspect="1"/>
          </p:cNvPicPr>
          <p:nvPr/>
        </p:nvPicPr>
        <p:blipFill rotWithShape="1">
          <a:blip r:embed="rId3"/>
          <a:srcRect l="15617" r="10867" b="984"/>
          <a:stretch/>
        </p:blipFill>
        <p:spPr>
          <a:xfrm>
            <a:off x="6028098" y="2834953"/>
            <a:ext cx="5279304" cy="3386366"/>
          </a:xfrm>
          <a:prstGeom prst="rect">
            <a:avLst/>
          </a:prstGeom>
        </p:spPr>
      </p:pic>
    </p:spTree>
    <p:extLst>
      <p:ext uri="{BB962C8B-B14F-4D97-AF65-F5344CB8AC3E}">
        <p14:creationId xmlns:p14="http://schemas.microsoft.com/office/powerpoint/2010/main" val="869839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B49C8-70BA-4F3D-B56A-6309AF5ECFDF}"/>
              </a:ext>
            </a:extLst>
          </p:cNvPr>
          <p:cNvSpPr>
            <a:spLocks noGrp="1"/>
          </p:cNvSpPr>
          <p:nvPr>
            <p:ph type="title"/>
          </p:nvPr>
        </p:nvSpPr>
        <p:spPr>
          <a:xfrm>
            <a:off x="838200" y="803276"/>
            <a:ext cx="10287000" cy="1022350"/>
          </a:xfrm>
        </p:spPr>
        <p:txBody>
          <a:bodyPr>
            <a:normAutofit fontScale="90000"/>
          </a:bodyPr>
          <a:lstStyle/>
          <a:p>
            <a:r>
              <a:rPr lang="en-US" altLang="zh-CN" dirty="0"/>
              <a:t>Stats of glottis</a:t>
            </a:r>
            <a:r>
              <a:rPr lang="zh-CN" altLang="en-US" dirty="0"/>
              <a:t>（声门的不同状态）</a:t>
            </a:r>
            <a:br>
              <a:rPr lang="en-US" altLang="zh-CN" dirty="0"/>
            </a:br>
            <a:endParaRPr lang="zh-CN" altLang="en-US" dirty="0"/>
          </a:p>
        </p:txBody>
      </p:sp>
      <p:pic>
        <p:nvPicPr>
          <p:cNvPr id="5" name="内容占位符 4">
            <a:extLst>
              <a:ext uri="{FF2B5EF4-FFF2-40B4-BE49-F238E27FC236}">
                <a16:creationId xmlns:a16="http://schemas.microsoft.com/office/drawing/2014/main" id="{7E911D1F-6518-4CB7-84DC-3D976D900792}"/>
              </a:ext>
            </a:extLst>
          </p:cNvPr>
          <p:cNvPicPr>
            <a:picLocks noGrp="1" noChangeAspect="1"/>
          </p:cNvPicPr>
          <p:nvPr>
            <p:ph idx="1"/>
          </p:nvPr>
        </p:nvPicPr>
        <p:blipFill>
          <a:blip r:embed="rId2"/>
          <a:stretch>
            <a:fillRect/>
          </a:stretch>
        </p:blipFill>
        <p:spPr>
          <a:xfrm>
            <a:off x="427381" y="1458911"/>
            <a:ext cx="4633716" cy="4595813"/>
          </a:xfrm>
        </p:spPr>
      </p:pic>
      <p:sp>
        <p:nvSpPr>
          <p:cNvPr id="6" name="文本框 5">
            <a:extLst>
              <a:ext uri="{FF2B5EF4-FFF2-40B4-BE49-F238E27FC236}">
                <a16:creationId xmlns:a16="http://schemas.microsoft.com/office/drawing/2014/main" id="{218BAFC8-FDB0-46F0-A8DA-97951BEB6199}"/>
              </a:ext>
            </a:extLst>
          </p:cNvPr>
          <p:cNvSpPr txBox="1"/>
          <p:nvPr/>
        </p:nvSpPr>
        <p:spPr>
          <a:xfrm>
            <a:off x="4774517" y="1194272"/>
            <a:ext cx="2356388" cy="1815882"/>
          </a:xfrm>
          <a:prstGeom prst="rect">
            <a:avLst/>
          </a:prstGeom>
          <a:noFill/>
        </p:spPr>
        <p:txBody>
          <a:bodyPr wrap="square" rtlCol="0">
            <a:spAutoFit/>
          </a:bodyPr>
          <a:lstStyle/>
          <a:p>
            <a:r>
              <a:rPr lang="zh-CN" altLang="en-US" sz="2800" dirty="0"/>
              <a:t>图</a:t>
            </a:r>
            <a:r>
              <a:rPr lang="en-US" altLang="zh-CN" sz="2800" dirty="0"/>
              <a:t>1</a:t>
            </a:r>
            <a:r>
              <a:rPr lang="zh-CN" altLang="en-US" sz="2800" dirty="0"/>
              <a:t>：浊音</a:t>
            </a:r>
            <a:endParaRPr lang="en-US" altLang="zh-CN" sz="2800" dirty="0"/>
          </a:p>
          <a:p>
            <a:r>
              <a:rPr lang="zh-CN" altLang="en-US" sz="2800" dirty="0"/>
              <a:t>图</a:t>
            </a:r>
            <a:r>
              <a:rPr lang="en-US" altLang="zh-CN" sz="2800" dirty="0"/>
              <a:t>2</a:t>
            </a:r>
            <a:r>
              <a:rPr lang="zh-CN" altLang="en-US" sz="2800" dirty="0"/>
              <a:t>：清音</a:t>
            </a:r>
            <a:endParaRPr lang="en-US" altLang="zh-CN" sz="2800" dirty="0"/>
          </a:p>
          <a:p>
            <a:r>
              <a:rPr lang="zh-CN" altLang="en-US" sz="2800" dirty="0"/>
              <a:t>图</a:t>
            </a:r>
            <a:r>
              <a:rPr lang="en-US" altLang="zh-CN" sz="2800" dirty="0"/>
              <a:t>3</a:t>
            </a:r>
            <a:r>
              <a:rPr lang="zh-CN" altLang="en-US" sz="2800" dirty="0"/>
              <a:t>：气声</a:t>
            </a:r>
            <a:endParaRPr lang="en-US" altLang="zh-CN" sz="2800" dirty="0"/>
          </a:p>
          <a:p>
            <a:r>
              <a:rPr lang="zh-CN" altLang="en-US" sz="2800" dirty="0"/>
              <a:t>图</a:t>
            </a:r>
            <a:r>
              <a:rPr lang="en-US" altLang="zh-CN" sz="2800" dirty="0"/>
              <a:t>4</a:t>
            </a:r>
            <a:r>
              <a:rPr lang="zh-CN" altLang="en-US" sz="2800" dirty="0"/>
              <a:t>：嘎裂音</a:t>
            </a:r>
          </a:p>
        </p:txBody>
      </p:sp>
      <p:sp>
        <p:nvSpPr>
          <p:cNvPr id="3" name="文本框 2">
            <a:extLst>
              <a:ext uri="{FF2B5EF4-FFF2-40B4-BE49-F238E27FC236}">
                <a16:creationId xmlns:a16="http://schemas.microsoft.com/office/drawing/2014/main" id="{F19822F0-7A4C-4A66-BBE2-AEE88043ACAA}"/>
              </a:ext>
            </a:extLst>
          </p:cNvPr>
          <p:cNvSpPr txBox="1"/>
          <p:nvPr/>
        </p:nvSpPr>
        <p:spPr>
          <a:xfrm>
            <a:off x="4779683" y="2967335"/>
            <a:ext cx="5955476" cy="923330"/>
          </a:xfrm>
          <a:prstGeom prst="rect">
            <a:avLst/>
          </a:prstGeom>
          <a:noFill/>
        </p:spPr>
        <p:txBody>
          <a:bodyPr wrap="none" rtlCol="0">
            <a:spAutoFit/>
          </a:bodyPr>
          <a:lstStyle/>
          <a:p>
            <a:r>
              <a:rPr lang="zh-CN" altLang="en-US" dirty="0"/>
              <a:t>声带的松紧和弹性有诸多变化，声带可以厚点或薄点；也</a:t>
            </a:r>
            <a:endParaRPr lang="en-US" altLang="zh-CN" dirty="0"/>
          </a:p>
          <a:p>
            <a:r>
              <a:rPr lang="zh-CN" altLang="en-US" dirty="0"/>
              <a:t>可以长点或短点；声门可以开得大点，也可以开得小点，</a:t>
            </a:r>
            <a:endParaRPr lang="en-US" altLang="zh-CN" dirty="0"/>
          </a:p>
          <a:p>
            <a:r>
              <a:rPr lang="zh-CN" altLang="en-US" dirty="0"/>
              <a:t>可以是水平的，也可以是垂直的。</a:t>
            </a:r>
          </a:p>
        </p:txBody>
      </p:sp>
      <p:pic>
        <p:nvPicPr>
          <p:cNvPr id="7" name="图片 6">
            <a:extLst>
              <a:ext uri="{FF2B5EF4-FFF2-40B4-BE49-F238E27FC236}">
                <a16:creationId xmlns:a16="http://schemas.microsoft.com/office/drawing/2014/main" id="{52C4930E-3EAF-41FB-A280-96952D194D42}"/>
              </a:ext>
            </a:extLst>
          </p:cNvPr>
          <p:cNvPicPr>
            <a:picLocks noChangeAspect="1"/>
          </p:cNvPicPr>
          <p:nvPr/>
        </p:nvPicPr>
        <p:blipFill>
          <a:blip r:embed="rId3"/>
          <a:stretch>
            <a:fillRect/>
          </a:stretch>
        </p:blipFill>
        <p:spPr>
          <a:xfrm>
            <a:off x="4864116" y="4109563"/>
            <a:ext cx="6200775" cy="2209800"/>
          </a:xfrm>
          <a:prstGeom prst="rect">
            <a:avLst/>
          </a:prstGeom>
        </p:spPr>
      </p:pic>
      <p:sp>
        <p:nvSpPr>
          <p:cNvPr id="8" name="文本框 7">
            <a:extLst>
              <a:ext uri="{FF2B5EF4-FFF2-40B4-BE49-F238E27FC236}">
                <a16:creationId xmlns:a16="http://schemas.microsoft.com/office/drawing/2014/main" id="{BC0D0AFB-A2B3-4C59-AD22-5B3BEF9ABFC3}"/>
              </a:ext>
            </a:extLst>
          </p:cNvPr>
          <p:cNvSpPr txBox="1"/>
          <p:nvPr/>
        </p:nvSpPr>
        <p:spPr>
          <a:xfrm>
            <a:off x="1394847" y="6050779"/>
            <a:ext cx="732445" cy="369332"/>
          </a:xfrm>
          <a:prstGeom prst="rect">
            <a:avLst/>
          </a:prstGeom>
          <a:noFill/>
        </p:spPr>
        <p:txBody>
          <a:bodyPr wrap="none" rtlCol="0">
            <a:spAutoFit/>
          </a:bodyPr>
          <a:lstStyle/>
          <a:p>
            <a:r>
              <a:rPr lang="en-US" altLang="zh-CN" dirty="0">
                <a:solidFill>
                  <a:srgbClr val="FF0000"/>
                </a:solidFill>
              </a:rPr>
              <a:t>L. &amp; J.</a:t>
            </a:r>
            <a:endParaRPr lang="zh-CN" altLang="en-US" dirty="0">
              <a:solidFill>
                <a:srgbClr val="FF0000"/>
              </a:solidFill>
            </a:endParaRPr>
          </a:p>
        </p:txBody>
      </p:sp>
      <p:sp>
        <p:nvSpPr>
          <p:cNvPr id="9" name="文本框 8">
            <a:extLst>
              <a:ext uri="{FF2B5EF4-FFF2-40B4-BE49-F238E27FC236}">
                <a16:creationId xmlns:a16="http://schemas.microsoft.com/office/drawing/2014/main" id="{F22EE4C5-4570-4999-AC75-1BA76A41BBA5}"/>
              </a:ext>
            </a:extLst>
          </p:cNvPr>
          <p:cNvSpPr txBox="1"/>
          <p:nvPr/>
        </p:nvSpPr>
        <p:spPr>
          <a:xfrm>
            <a:off x="9252488" y="5889356"/>
            <a:ext cx="901760" cy="369332"/>
          </a:xfrm>
          <a:prstGeom prst="rect">
            <a:avLst/>
          </a:prstGeom>
          <a:noFill/>
        </p:spPr>
        <p:txBody>
          <a:bodyPr wrap="square" rtlCol="0">
            <a:spAutoFit/>
          </a:bodyPr>
          <a:lstStyle/>
          <a:p>
            <a:r>
              <a:rPr lang="en-US" altLang="zh-CN" dirty="0">
                <a:solidFill>
                  <a:srgbClr val="FF0000"/>
                </a:solidFill>
              </a:rPr>
              <a:t>Catford</a:t>
            </a:r>
            <a:r>
              <a:rPr lang="en-US" altLang="zh-CN" dirty="0"/>
              <a:t> </a:t>
            </a:r>
            <a:endParaRPr lang="zh-CN" altLang="en-US" dirty="0"/>
          </a:p>
        </p:txBody>
      </p:sp>
      <p:pic>
        <p:nvPicPr>
          <p:cNvPr id="4" name="图片 3">
            <a:extLst>
              <a:ext uri="{FF2B5EF4-FFF2-40B4-BE49-F238E27FC236}">
                <a16:creationId xmlns:a16="http://schemas.microsoft.com/office/drawing/2014/main" id="{3B294263-3E2D-40FC-8317-29AF233E641B}"/>
              </a:ext>
            </a:extLst>
          </p:cNvPr>
          <p:cNvPicPr>
            <a:picLocks noChangeAspect="1"/>
          </p:cNvPicPr>
          <p:nvPr/>
        </p:nvPicPr>
        <p:blipFill>
          <a:blip r:embed="rId4"/>
          <a:stretch>
            <a:fillRect/>
          </a:stretch>
        </p:blipFill>
        <p:spPr>
          <a:xfrm>
            <a:off x="8884706" y="308809"/>
            <a:ext cx="2469094" cy="2408129"/>
          </a:xfrm>
          <a:prstGeom prst="rect">
            <a:avLst/>
          </a:prstGeom>
        </p:spPr>
      </p:pic>
    </p:spTree>
    <p:extLst>
      <p:ext uri="{BB962C8B-B14F-4D97-AF65-F5344CB8AC3E}">
        <p14:creationId xmlns:p14="http://schemas.microsoft.com/office/powerpoint/2010/main" val="3736463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E6652A8-41E7-4393-9570-9B82C0ADFF37}"/>
              </a:ext>
            </a:extLst>
          </p:cNvPr>
          <p:cNvPicPr>
            <a:picLocks noChangeAspect="1"/>
          </p:cNvPicPr>
          <p:nvPr/>
        </p:nvPicPr>
        <p:blipFill>
          <a:blip r:embed="rId2"/>
          <a:stretch>
            <a:fillRect/>
          </a:stretch>
        </p:blipFill>
        <p:spPr>
          <a:xfrm>
            <a:off x="2397452" y="1164011"/>
            <a:ext cx="5648037" cy="2160000"/>
          </a:xfrm>
          <a:prstGeom prst="rect">
            <a:avLst/>
          </a:prstGeom>
        </p:spPr>
      </p:pic>
      <p:sp>
        <p:nvSpPr>
          <p:cNvPr id="6" name="文本框 5">
            <a:extLst>
              <a:ext uri="{FF2B5EF4-FFF2-40B4-BE49-F238E27FC236}">
                <a16:creationId xmlns:a16="http://schemas.microsoft.com/office/drawing/2014/main" id="{A5915C4C-D62F-4612-8302-AF1ACB854DA1}"/>
              </a:ext>
            </a:extLst>
          </p:cNvPr>
          <p:cNvSpPr txBox="1"/>
          <p:nvPr/>
        </p:nvSpPr>
        <p:spPr>
          <a:xfrm>
            <a:off x="2090013" y="3802932"/>
            <a:ext cx="5955476" cy="1200329"/>
          </a:xfrm>
          <a:prstGeom prst="rect">
            <a:avLst/>
          </a:prstGeom>
          <a:noFill/>
        </p:spPr>
        <p:txBody>
          <a:bodyPr wrap="none" rtlCol="0">
            <a:spAutoFit/>
          </a:bodyPr>
          <a:lstStyle/>
          <a:p>
            <a:r>
              <a:rPr lang="zh-CN" altLang="en-US" dirty="0">
                <a:solidFill>
                  <a:srgbClr val="FF0000"/>
                </a:solidFill>
              </a:rPr>
              <a:t>声带音的波形：声门波。</a:t>
            </a:r>
            <a:endParaRPr lang="en-US" altLang="zh-CN" dirty="0">
              <a:solidFill>
                <a:srgbClr val="FF0000"/>
              </a:solidFill>
            </a:endParaRPr>
          </a:p>
          <a:p>
            <a:r>
              <a:rPr lang="zh-CN" altLang="en-US" dirty="0">
                <a:solidFill>
                  <a:srgbClr val="FF0000"/>
                </a:solidFill>
              </a:rPr>
              <a:t>声带与语音的高低有密切的关系，汉语是有声调的</a:t>
            </a:r>
            <a:endParaRPr lang="en-US" altLang="zh-CN" dirty="0">
              <a:solidFill>
                <a:srgbClr val="FF0000"/>
              </a:solidFill>
            </a:endParaRPr>
          </a:p>
          <a:p>
            <a:r>
              <a:rPr lang="zh-CN" altLang="en-US" dirty="0">
                <a:solidFill>
                  <a:srgbClr val="FF0000"/>
                </a:solidFill>
              </a:rPr>
              <a:t>语言，声调的高低升降是由声带的绷紧和放松所决定的。</a:t>
            </a:r>
            <a:endParaRPr lang="en-US" altLang="zh-CN" dirty="0">
              <a:solidFill>
                <a:srgbClr val="FF0000"/>
              </a:solidFill>
            </a:endParaRPr>
          </a:p>
          <a:p>
            <a:endParaRPr lang="zh-CN" altLang="en-US" dirty="0">
              <a:solidFill>
                <a:srgbClr val="FF0000"/>
              </a:solidFill>
            </a:endParaRPr>
          </a:p>
        </p:txBody>
      </p:sp>
      <p:sp>
        <p:nvSpPr>
          <p:cNvPr id="2" name="内容占位符 1"/>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583841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6FCF94D-1F9D-4686-B7CE-5A11A8698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00" y="1515443"/>
            <a:ext cx="8078157" cy="4176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886D0AF-0C69-4DB6-ACDB-2E54D4CF51A1}"/>
              </a:ext>
            </a:extLst>
          </p:cNvPr>
          <p:cNvPicPr>
            <a:picLocks noChangeAspect="1"/>
          </p:cNvPicPr>
          <p:nvPr/>
        </p:nvPicPr>
        <p:blipFill>
          <a:blip r:embed="rId3"/>
          <a:stretch>
            <a:fillRect/>
          </a:stretch>
        </p:blipFill>
        <p:spPr>
          <a:xfrm>
            <a:off x="2167810" y="5691443"/>
            <a:ext cx="7193903" cy="647608"/>
          </a:xfrm>
          <a:prstGeom prst="rect">
            <a:avLst/>
          </a:prstGeom>
        </p:spPr>
      </p:pic>
      <p:sp>
        <p:nvSpPr>
          <p:cNvPr id="6" name="标题 1">
            <a:extLst>
              <a:ext uri="{FF2B5EF4-FFF2-40B4-BE49-F238E27FC236}">
                <a16:creationId xmlns:a16="http://schemas.microsoft.com/office/drawing/2014/main" id="{09D343B2-9D6E-47D3-9A38-87451F9BCFE2}"/>
              </a:ext>
            </a:extLst>
          </p:cNvPr>
          <p:cNvSpPr>
            <a:spLocks noGrp="1"/>
          </p:cNvSpPr>
          <p:nvPr>
            <p:ph type="title"/>
          </p:nvPr>
        </p:nvSpPr>
        <p:spPr>
          <a:xfrm>
            <a:off x="609600" y="803275"/>
            <a:ext cx="10515600" cy="638067"/>
          </a:xfrm>
        </p:spPr>
        <p:txBody>
          <a:bodyPr>
            <a:normAutofit fontScale="90000"/>
          </a:bodyPr>
          <a:lstStyle/>
          <a:p>
            <a:r>
              <a:rPr lang="zh-CN" altLang="en-US" dirty="0">
                <a:solidFill>
                  <a:srgbClr val="FF0000"/>
                </a:solidFill>
              </a:rPr>
              <a:t>言语链</a:t>
            </a:r>
            <a:r>
              <a:rPr lang="zh-CN" altLang="en-US" sz="3100" dirty="0">
                <a:solidFill>
                  <a:srgbClr val="FF0000"/>
                </a:solidFill>
                <a:latin typeface="Times New Roman" panose="02020603050405020304" pitchFamily="18" charset="0"/>
                <a:cs typeface="Times New Roman" panose="02020603050405020304" pitchFamily="18" charset="0"/>
              </a:rPr>
              <a:t>（</a:t>
            </a:r>
            <a:r>
              <a:rPr lang="en-US" altLang="zh-CN" sz="3100" dirty="0">
                <a:solidFill>
                  <a:srgbClr val="FF0000"/>
                </a:solidFill>
                <a:latin typeface="Times New Roman" panose="02020603050405020304" pitchFamily="18" charset="0"/>
                <a:cs typeface="Times New Roman" panose="02020603050405020304" pitchFamily="18" charset="0"/>
              </a:rPr>
              <a:t>The Speech Chain, Denes &amp; Pinson1993</a:t>
            </a:r>
            <a:r>
              <a:rPr lang="zh-CN" altLang="en-US" sz="3100" dirty="0">
                <a:solidFill>
                  <a:srgbClr val="FF0000"/>
                </a:solidFill>
                <a:latin typeface="Times New Roman" panose="02020603050405020304" pitchFamily="18" charset="0"/>
                <a:cs typeface="Times New Roman" panose="02020603050405020304" pitchFamily="18" charset="0"/>
              </a:rPr>
              <a:t>）</a:t>
            </a:r>
          </a:p>
        </p:txBody>
      </p:sp>
      <p:pic>
        <p:nvPicPr>
          <p:cNvPr id="2" name="图片 1">
            <a:extLst>
              <a:ext uri="{FF2B5EF4-FFF2-40B4-BE49-F238E27FC236}">
                <a16:creationId xmlns:a16="http://schemas.microsoft.com/office/drawing/2014/main" id="{1CCE05F1-8349-457E-BCB1-413360CBD979}"/>
              </a:ext>
            </a:extLst>
          </p:cNvPr>
          <p:cNvPicPr>
            <a:picLocks noChangeAspect="1"/>
          </p:cNvPicPr>
          <p:nvPr/>
        </p:nvPicPr>
        <p:blipFill>
          <a:blip r:embed="rId4"/>
          <a:stretch>
            <a:fillRect/>
          </a:stretch>
        </p:blipFill>
        <p:spPr>
          <a:xfrm>
            <a:off x="9490613" y="1166557"/>
            <a:ext cx="2571750" cy="4181475"/>
          </a:xfrm>
          <a:prstGeom prst="rect">
            <a:avLst/>
          </a:prstGeom>
        </p:spPr>
      </p:pic>
      <p:sp>
        <p:nvSpPr>
          <p:cNvPr id="4" name="文本框 3"/>
          <p:cNvSpPr txBox="1"/>
          <p:nvPr/>
        </p:nvSpPr>
        <p:spPr>
          <a:xfrm>
            <a:off x="3806190" y="6339051"/>
            <a:ext cx="1569660" cy="369332"/>
          </a:xfrm>
          <a:prstGeom prst="rect">
            <a:avLst/>
          </a:prstGeom>
          <a:noFill/>
        </p:spPr>
        <p:txBody>
          <a:bodyPr wrap="none" rtlCol="0">
            <a:spAutoFit/>
          </a:bodyPr>
          <a:lstStyle/>
          <a:p>
            <a:r>
              <a:rPr lang="zh-CN" altLang="en-US" dirty="0"/>
              <a:t>（自然属性）</a:t>
            </a:r>
          </a:p>
        </p:txBody>
      </p:sp>
      <p:sp>
        <p:nvSpPr>
          <p:cNvPr id="5" name="文本框 4"/>
          <p:cNvSpPr txBox="1"/>
          <p:nvPr/>
        </p:nvSpPr>
        <p:spPr>
          <a:xfrm>
            <a:off x="7276416" y="6301948"/>
            <a:ext cx="1569660" cy="369332"/>
          </a:xfrm>
          <a:prstGeom prst="rect">
            <a:avLst/>
          </a:prstGeom>
          <a:noFill/>
        </p:spPr>
        <p:txBody>
          <a:bodyPr wrap="none" rtlCol="0">
            <a:spAutoFit/>
          </a:bodyPr>
          <a:lstStyle/>
          <a:p>
            <a:r>
              <a:rPr lang="zh-CN" altLang="en-US" dirty="0"/>
              <a:t>（心理属性）</a:t>
            </a:r>
          </a:p>
        </p:txBody>
      </p:sp>
    </p:spTree>
    <p:extLst>
      <p:ext uri="{BB962C8B-B14F-4D97-AF65-F5344CB8AC3E}">
        <p14:creationId xmlns:p14="http://schemas.microsoft.com/office/powerpoint/2010/main" val="1032892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2DF74-3B29-4F8A-B262-FF733108EA97}"/>
              </a:ext>
            </a:extLst>
          </p:cNvPr>
          <p:cNvSpPr>
            <a:spLocks noGrp="1"/>
          </p:cNvSpPr>
          <p:nvPr>
            <p:ph type="title"/>
          </p:nvPr>
        </p:nvSpPr>
        <p:spPr/>
        <p:txBody>
          <a:bodyPr/>
          <a:lstStyle/>
          <a:p>
            <a:r>
              <a:rPr lang="en-US" altLang="zh-CN" dirty="0"/>
              <a:t> </a:t>
            </a:r>
            <a:endParaRPr lang="zh-CN" altLang="en-US" dirty="0"/>
          </a:p>
        </p:txBody>
      </p:sp>
      <p:pic>
        <p:nvPicPr>
          <p:cNvPr id="4" name="内容占位符 3">
            <a:extLst>
              <a:ext uri="{FF2B5EF4-FFF2-40B4-BE49-F238E27FC236}">
                <a16:creationId xmlns:a16="http://schemas.microsoft.com/office/drawing/2014/main" id="{865F3216-1823-4C4A-9C52-8CC29EDD4FCB}"/>
              </a:ext>
            </a:extLst>
          </p:cNvPr>
          <p:cNvPicPr>
            <a:picLocks noGrp="1" noChangeAspect="1"/>
          </p:cNvPicPr>
          <p:nvPr>
            <p:ph idx="1"/>
          </p:nvPr>
        </p:nvPicPr>
        <p:blipFill rotWithShape="1">
          <a:blip r:embed="rId2"/>
          <a:srcRect l="21605" r="15525"/>
          <a:stretch/>
        </p:blipFill>
        <p:spPr>
          <a:xfrm>
            <a:off x="6369522" y="1466057"/>
            <a:ext cx="4095345" cy="4351338"/>
          </a:xfrm>
          <a:prstGeom prst="rect">
            <a:avLst/>
          </a:prstGeom>
        </p:spPr>
      </p:pic>
      <p:pic>
        <p:nvPicPr>
          <p:cNvPr id="6" name="图片 5">
            <a:extLst>
              <a:ext uri="{FF2B5EF4-FFF2-40B4-BE49-F238E27FC236}">
                <a16:creationId xmlns:a16="http://schemas.microsoft.com/office/drawing/2014/main" id="{086C4814-564A-4AC4-A456-D48259C45C13}"/>
              </a:ext>
            </a:extLst>
          </p:cNvPr>
          <p:cNvPicPr>
            <a:picLocks noChangeAspect="1"/>
          </p:cNvPicPr>
          <p:nvPr/>
        </p:nvPicPr>
        <p:blipFill rotWithShape="1">
          <a:blip r:embed="rId3"/>
          <a:srcRect l="26168" r="20965"/>
          <a:stretch/>
        </p:blipFill>
        <p:spPr>
          <a:xfrm>
            <a:off x="2211939" y="1466057"/>
            <a:ext cx="3510060" cy="4320000"/>
          </a:xfrm>
          <a:prstGeom prst="rect">
            <a:avLst/>
          </a:prstGeom>
        </p:spPr>
      </p:pic>
      <p:sp>
        <p:nvSpPr>
          <p:cNvPr id="7" name="文本框 6">
            <a:extLst>
              <a:ext uri="{FF2B5EF4-FFF2-40B4-BE49-F238E27FC236}">
                <a16:creationId xmlns:a16="http://schemas.microsoft.com/office/drawing/2014/main" id="{0B67B837-1A9A-4811-A16B-3C10B1E0CEDA}"/>
              </a:ext>
            </a:extLst>
          </p:cNvPr>
          <p:cNvSpPr txBox="1"/>
          <p:nvPr/>
        </p:nvSpPr>
        <p:spPr>
          <a:xfrm>
            <a:off x="1265406" y="653981"/>
            <a:ext cx="7311938" cy="523220"/>
          </a:xfrm>
          <a:prstGeom prst="rect">
            <a:avLst/>
          </a:prstGeom>
          <a:noFill/>
        </p:spPr>
        <p:txBody>
          <a:bodyPr wrap="none" rtlCol="0">
            <a:spAutoFit/>
          </a:bodyPr>
          <a:lstStyle/>
          <a:p>
            <a:r>
              <a:rPr lang="en-US" altLang="zh-CN" sz="2800" dirty="0"/>
              <a:t>3</a:t>
            </a:r>
            <a:r>
              <a:rPr lang="zh-CN" altLang="en-US" sz="2800" dirty="0"/>
              <a:t>、发音器官</a:t>
            </a:r>
            <a:r>
              <a:rPr lang="en-US" altLang="zh-CN" sz="2800" dirty="0"/>
              <a:t>Articulatory</a:t>
            </a:r>
            <a:r>
              <a:rPr lang="zh-CN" altLang="en-US" sz="2800" dirty="0"/>
              <a:t> </a:t>
            </a:r>
            <a:r>
              <a:rPr lang="en-US" altLang="zh-CN" sz="2800" dirty="0"/>
              <a:t>process </a:t>
            </a:r>
            <a:r>
              <a:rPr lang="zh-CN" altLang="en-US" sz="2800" dirty="0"/>
              <a:t>（调音过程）</a:t>
            </a:r>
          </a:p>
        </p:txBody>
      </p:sp>
    </p:spTree>
    <p:extLst>
      <p:ext uri="{BB962C8B-B14F-4D97-AF65-F5344CB8AC3E}">
        <p14:creationId xmlns:p14="http://schemas.microsoft.com/office/powerpoint/2010/main" val="2855853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372DE38-F90F-4FEC-A92B-8397699D8F18}"/>
              </a:ext>
            </a:extLst>
          </p:cNvPr>
          <p:cNvPicPr>
            <a:picLocks noGrp="1" noChangeAspect="1"/>
          </p:cNvPicPr>
          <p:nvPr>
            <p:ph idx="1"/>
          </p:nvPr>
        </p:nvPicPr>
        <p:blipFill>
          <a:blip r:embed="rId2"/>
          <a:stretch>
            <a:fillRect/>
          </a:stretch>
        </p:blipFill>
        <p:spPr>
          <a:xfrm>
            <a:off x="1967433" y="1402960"/>
            <a:ext cx="8307934" cy="4248000"/>
          </a:xfrm>
        </p:spPr>
      </p:pic>
    </p:spTree>
    <p:extLst>
      <p:ext uri="{BB962C8B-B14F-4D97-AF65-F5344CB8AC3E}">
        <p14:creationId xmlns:p14="http://schemas.microsoft.com/office/powerpoint/2010/main" val="15827177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6430D-2EB9-4560-90C5-E88D8513C109}"/>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491DD4CF-7C36-49C6-BD71-A48ABEB5933A}"/>
              </a:ext>
            </a:extLst>
          </p:cNvPr>
          <p:cNvPicPr>
            <a:picLocks noGrp="1" noChangeAspect="1"/>
          </p:cNvPicPr>
          <p:nvPr>
            <p:ph idx="1"/>
          </p:nvPr>
        </p:nvPicPr>
        <p:blipFill>
          <a:blip r:embed="rId2"/>
          <a:stretch>
            <a:fillRect/>
          </a:stretch>
        </p:blipFill>
        <p:spPr>
          <a:xfrm>
            <a:off x="5600700" y="0"/>
            <a:ext cx="5524500" cy="2581275"/>
          </a:xfrm>
        </p:spPr>
      </p:pic>
      <p:pic>
        <p:nvPicPr>
          <p:cNvPr id="5" name="图片 4">
            <a:extLst>
              <a:ext uri="{FF2B5EF4-FFF2-40B4-BE49-F238E27FC236}">
                <a16:creationId xmlns:a16="http://schemas.microsoft.com/office/drawing/2014/main" id="{6B636405-390D-4AE1-9523-3C5B3B78A025}"/>
              </a:ext>
            </a:extLst>
          </p:cNvPr>
          <p:cNvPicPr>
            <a:picLocks noChangeAspect="1"/>
          </p:cNvPicPr>
          <p:nvPr/>
        </p:nvPicPr>
        <p:blipFill>
          <a:blip r:embed="rId3"/>
          <a:stretch>
            <a:fillRect/>
          </a:stretch>
        </p:blipFill>
        <p:spPr>
          <a:xfrm>
            <a:off x="0" y="844550"/>
            <a:ext cx="5629275" cy="5210175"/>
          </a:xfrm>
          <a:prstGeom prst="rect">
            <a:avLst/>
          </a:prstGeom>
        </p:spPr>
      </p:pic>
      <p:pic>
        <p:nvPicPr>
          <p:cNvPr id="9" name="图片 8">
            <a:extLst>
              <a:ext uri="{FF2B5EF4-FFF2-40B4-BE49-F238E27FC236}">
                <a16:creationId xmlns:a16="http://schemas.microsoft.com/office/drawing/2014/main" id="{DDFECCBD-5349-4FF9-8DD9-55A22BF46001}"/>
              </a:ext>
            </a:extLst>
          </p:cNvPr>
          <p:cNvPicPr>
            <a:picLocks noChangeAspect="1"/>
          </p:cNvPicPr>
          <p:nvPr/>
        </p:nvPicPr>
        <p:blipFill>
          <a:blip r:embed="rId4"/>
          <a:stretch>
            <a:fillRect/>
          </a:stretch>
        </p:blipFill>
        <p:spPr>
          <a:xfrm>
            <a:off x="5676900" y="2581275"/>
            <a:ext cx="5400675" cy="3686175"/>
          </a:xfrm>
          <a:prstGeom prst="rect">
            <a:avLst/>
          </a:prstGeom>
        </p:spPr>
      </p:pic>
    </p:spTree>
    <p:extLst>
      <p:ext uri="{BB962C8B-B14F-4D97-AF65-F5344CB8AC3E}">
        <p14:creationId xmlns:p14="http://schemas.microsoft.com/office/powerpoint/2010/main" val="38342348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263CD-EDB3-4FBD-B411-B3A2B5ECF00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74DF1F8-D878-4606-80A2-87F70C4EFFA0}"/>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r>
              <a:rPr lang="zh-CN" altLang="en-US" dirty="0"/>
              <a:t>发元音时，主要与嘴唇圆展、舌位的高低、前后等有关。不会用到太多的发音器官。而且发元音时，气流顺利通过口腔，不会形成阻碍。</a:t>
            </a:r>
            <a:endParaRPr lang="en-US" altLang="zh-CN" dirty="0"/>
          </a:p>
          <a:p>
            <a:endParaRPr lang="zh-CN" altLang="en-US" dirty="0"/>
          </a:p>
        </p:txBody>
      </p:sp>
      <p:pic>
        <p:nvPicPr>
          <p:cNvPr id="5" name="图片 4">
            <a:extLst>
              <a:ext uri="{FF2B5EF4-FFF2-40B4-BE49-F238E27FC236}">
                <a16:creationId xmlns:a16="http://schemas.microsoft.com/office/drawing/2014/main" id="{6A6E4DF8-6ECF-4567-A59A-476AF8EEA257}"/>
              </a:ext>
            </a:extLst>
          </p:cNvPr>
          <p:cNvPicPr>
            <a:picLocks noChangeAspect="1"/>
          </p:cNvPicPr>
          <p:nvPr/>
        </p:nvPicPr>
        <p:blipFill>
          <a:blip r:embed="rId2"/>
          <a:stretch>
            <a:fillRect/>
          </a:stretch>
        </p:blipFill>
        <p:spPr>
          <a:xfrm>
            <a:off x="1080247" y="846276"/>
            <a:ext cx="5448300" cy="2724150"/>
          </a:xfrm>
          <a:prstGeom prst="rect">
            <a:avLst/>
          </a:prstGeom>
        </p:spPr>
      </p:pic>
    </p:spTree>
    <p:extLst>
      <p:ext uri="{BB962C8B-B14F-4D97-AF65-F5344CB8AC3E}">
        <p14:creationId xmlns:p14="http://schemas.microsoft.com/office/powerpoint/2010/main" val="3756064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45000"/>
          </a:blip>
          <a:stretch>
            <a:fillRect/>
          </a:stretch>
        </a:blipFill>
        <a:effectLst/>
      </p:bgPr>
    </p:bg>
    <p:spTree>
      <p:nvGrpSpPr>
        <p:cNvPr id="1" name=""/>
        <p:cNvGrpSpPr/>
        <p:nvPr/>
      </p:nvGrpSpPr>
      <p:grpSpPr>
        <a:xfrm>
          <a:off x="0" y="0"/>
          <a:ext cx="0" cy="0"/>
          <a:chOff x="0" y="0"/>
          <a:chExt cx="0" cy="0"/>
        </a:xfrm>
      </p:grpSpPr>
      <p:sp>
        <p:nvSpPr>
          <p:cNvPr id="49154" name="Rectangle 3"/>
          <p:cNvSpPr>
            <a:spLocks noGrp="1"/>
          </p:cNvSpPr>
          <p:nvPr>
            <p:ph idx="1"/>
          </p:nvPr>
        </p:nvSpPr>
        <p:spPr>
          <a:xfrm>
            <a:off x="1199515" y="1679575"/>
            <a:ext cx="8857615" cy="4897120"/>
          </a:xfrm>
        </p:spPr>
        <p:txBody>
          <a:bodyPr vert="horz" wrap="square" lIns="91440" tIns="45720" rIns="91440" bIns="45720" anchor="t"/>
          <a:lstStyle/>
          <a:p>
            <a:pPr eaLnBrk="1" hangingPunct="1">
              <a:buFont typeface="Wingdings" panose="05000000000000000000" pitchFamily="2" charset="2"/>
              <a:buNone/>
            </a:pPr>
            <a:r>
              <a:rPr lang="zh-CN" altLang="en-US" sz="4000" b="1" dirty="0"/>
              <a:t>                      学习重点</a:t>
            </a:r>
            <a:endParaRPr lang="en-US" altLang="zh-CN" sz="4000" b="1" dirty="0"/>
          </a:p>
          <a:p>
            <a:pPr eaLnBrk="1" hangingPunct="1">
              <a:buFont typeface="Wingdings" panose="05000000000000000000" pitchFamily="2" charset="2"/>
              <a:buNone/>
            </a:pPr>
            <a:r>
              <a:rPr lang="zh-CN" altLang="en-US" sz="4000" b="1" dirty="0"/>
              <a:t>重点概念：音素  元音  辅音</a:t>
            </a:r>
            <a:endParaRPr lang="en-US" altLang="zh-CN" sz="4000" b="1" dirty="0"/>
          </a:p>
          <a:p>
            <a:pPr eaLnBrk="1" hangingPunct="1">
              <a:buFont typeface="Wingdings" panose="05000000000000000000" pitchFamily="2" charset="2"/>
              <a:buNone/>
            </a:pPr>
            <a:r>
              <a:rPr lang="en-US" altLang="zh-CN" sz="4000" b="1" dirty="0"/>
              <a:t>                     </a:t>
            </a:r>
            <a:r>
              <a:rPr lang="zh-CN" altLang="en-US" sz="4000" b="1" dirty="0"/>
              <a:t>发音部位    发音方法    </a:t>
            </a:r>
          </a:p>
          <a:p>
            <a:pPr eaLnBrk="1" hangingPunct="1">
              <a:buFont typeface="Wingdings" panose="05000000000000000000" pitchFamily="2" charset="2"/>
              <a:buNone/>
            </a:pPr>
            <a:r>
              <a:rPr lang="zh-CN" altLang="en-US" sz="4000" b="1" dirty="0"/>
              <a:t>重点原理： 舌面元音的分类与描写   </a:t>
            </a:r>
          </a:p>
          <a:p>
            <a:pPr eaLnBrk="1" hangingPunct="1">
              <a:buFont typeface="Wingdings" panose="05000000000000000000" pitchFamily="2" charset="2"/>
              <a:buNone/>
            </a:pPr>
            <a:r>
              <a:rPr lang="zh-CN" altLang="en-US" sz="4000" b="1" dirty="0"/>
              <a:t>                       辅音的分类与描写</a:t>
            </a:r>
            <a:r>
              <a:rPr lang="zh-CN" altLang="en-US" sz="4000" dirty="0"/>
              <a:t> </a:t>
            </a:r>
            <a:endParaRPr lang="en-US" altLang="zh-CN" sz="2800" dirty="0"/>
          </a:p>
          <a:p>
            <a:pPr eaLnBrk="1" hangingPunct="1">
              <a:buFont typeface="Wingdings" panose="05000000000000000000" pitchFamily="2" charset="2"/>
              <a:buNone/>
            </a:pPr>
            <a:endParaRPr lang="zh-CN" altLang="en-US" sz="2800" dirty="0"/>
          </a:p>
        </p:txBody>
      </p:sp>
      <p:sp>
        <p:nvSpPr>
          <p:cNvPr id="49155" name="Rectangle 2"/>
          <p:cNvSpPr>
            <a:spLocks noGrp="1"/>
          </p:cNvSpPr>
          <p:nvPr>
            <p:ph type="title"/>
          </p:nvPr>
        </p:nvSpPr>
        <p:spPr>
          <a:xfrm>
            <a:off x="1090295" y="274955"/>
            <a:ext cx="10492105" cy="1143000"/>
          </a:xfrm>
        </p:spPr>
        <p:txBody>
          <a:bodyPr vert="horz" wrap="square" lIns="91440" tIns="45720" rIns="91440" bIns="45720" anchor="ctr"/>
          <a:lstStyle/>
          <a:p>
            <a:pPr eaLnBrk="1" hangingPunct="1"/>
            <a:r>
              <a:rPr lang="en-US" altLang="zh-CN" dirty="0"/>
              <a:t>3.2 </a:t>
            </a:r>
            <a:r>
              <a:rPr lang="zh-CN" altLang="en-US" dirty="0"/>
              <a:t>语音的分类（两类音素）</a:t>
            </a:r>
          </a:p>
        </p:txBody>
      </p:sp>
      <p:pic>
        <p:nvPicPr>
          <p:cNvPr id="11" name="图片 10"/>
          <p:cNvPicPr>
            <a:picLocks noChangeAspect="1"/>
          </p:cNvPicPr>
          <p:nvPr/>
        </p:nvPicPr>
        <p:blipFill>
          <a:blip r:embed="rId3" cstate="print">
            <a:extLst>
              <a:ext uri="{BEBA8EAE-BF5A-486C-A8C5-ECC9F3942E4B}">
                <a14:imgProps xmlns:a14="http://schemas.microsoft.com/office/drawing/2010/main">
                  <a14:imgLayer r:embed="rId4">
                    <a14:imgEffect>
                      <a14:backgroundRemoval t="0" b="89988" l="6272" r="94213"/>
                    </a14:imgEffect>
                  </a14:imgLayer>
                </a14:imgProps>
              </a:ext>
              <a:ext uri="{28A0092B-C50C-407E-A947-70E740481C1C}">
                <a14:useLocalDpi xmlns:a14="http://schemas.microsoft.com/office/drawing/2010/main" val="0"/>
              </a:ext>
            </a:extLst>
          </a:blip>
          <a:srcRect l="6267" r="21111" b="29390"/>
          <a:stretch>
            <a:fillRect/>
          </a:stretch>
        </p:blipFill>
        <p:spPr>
          <a:xfrm rot="16200000">
            <a:off x="-292735" y="296545"/>
            <a:ext cx="1677670" cy="10877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p:cNvSpPr>
          <p:nvPr>
            <p:ph idx="1"/>
          </p:nvPr>
        </p:nvSpPr>
        <p:spPr>
          <a:xfrm>
            <a:off x="912495" y="1417320"/>
            <a:ext cx="10441305" cy="4759960"/>
          </a:xfrm>
        </p:spPr>
        <p:txBody>
          <a:bodyPr vert="horz" wrap="square" lIns="91440" tIns="45720" rIns="91440" bIns="45720" anchor="t">
            <a:normAutofit fontScale="92500" lnSpcReduction="10000"/>
          </a:bodyPr>
          <a:lstStyle/>
          <a:p>
            <a:pPr fontAlgn="auto">
              <a:lnSpc>
                <a:spcPct val="100000"/>
              </a:lnSpc>
              <a:buFont typeface="Wingdings" panose="05000000000000000000" pitchFamily="2" charset="2"/>
              <a:buNone/>
            </a:pPr>
            <a:r>
              <a:rPr lang="en-US" altLang="zh-CN" dirty="0"/>
              <a:t>1. </a:t>
            </a:r>
            <a:r>
              <a:rPr lang="zh-CN" altLang="en-US" dirty="0"/>
              <a:t>音素</a:t>
            </a:r>
          </a:p>
          <a:p>
            <a:pPr fontAlgn="auto">
              <a:lnSpc>
                <a:spcPct val="100000"/>
              </a:lnSpc>
              <a:buFont typeface="Wingdings" panose="05000000000000000000" pitchFamily="2" charset="2"/>
              <a:buNone/>
            </a:pPr>
            <a:r>
              <a:rPr lang="zh-CN" altLang="en-US" dirty="0">
                <a:solidFill>
                  <a:srgbClr val="FF0000"/>
                </a:solidFill>
              </a:rPr>
              <a:t>       音素是从音质的角度划分出的最小的线性语音单位。</a:t>
            </a:r>
            <a:r>
              <a:rPr lang="zh-CN" altLang="en-US" dirty="0"/>
              <a:t>一个音素代表一种音质，不同的音素代表不同的音质。 </a:t>
            </a:r>
            <a:endParaRPr lang="en-US" altLang="zh-CN" dirty="0"/>
          </a:p>
          <a:p>
            <a:pPr fontAlgn="auto">
              <a:lnSpc>
                <a:spcPct val="100000"/>
              </a:lnSpc>
              <a:buFont typeface="Wingdings" panose="05000000000000000000" pitchFamily="2" charset="2"/>
              <a:buNone/>
            </a:pPr>
            <a:r>
              <a:rPr lang="zh-CN" altLang="en-US" dirty="0"/>
              <a:t>2</a:t>
            </a:r>
            <a:r>
              <a:rPr lang="en-US" altLang="zh-CN" dirty="0"/>
              <a:t>. </a:t>
            </a:r>
            <a:r>
              <a:rPr lang="zh-CN" altLang="en-US" dirty="0"/>
              <a:t>音素的识别</a:t>
            </a:r>
          </a:p>
          <a:p>
            <a:pPr fontAlgn="auto">
              <a:lnSpc>
                <a:spcPct val="100000"/>
              </a:lnSpc>
              <a:buFont typeface="Wingdings" panose="05000000000000000000" pitchFamily="2" charset="2"/>
              <a:buNone/>
            </a:pPr>
            <a:r>
              <a:rPr lang="zh-CN" altLang="en-US" dirty="0"/>
              <a:t>           对音节从音质的角度连续切分，直到不能切分为止，所得到的最小的语音单位即音素。</a:t>
            </a:r>
          </a:p>
          <a:p>
            <a:pPr fontAlgn="auto">
              <a:lnSpc>
                <a:spcPct val="100000"/>
              </a:lnSpc>
              <a:buFont typeface="Wingdings" panose="05000000000000000000" pitchFamily="2" charset="2"/>
              <a:buNone/>
            </a:pPr>
            <a:r>
              <a:rPr lang="zh-CN" altLang="en-US" dirty="0"/>
              <a:t>          例如:  上   </a:t>
            </a:r>
            <a:r>
              <a:rPr lang="en-US" altLang="zh-CN" dirty="0"/>
              <a:t>shang          sh   a  ng      </a:t>
            </a:r>
            <a:r>
              <a:rPr lang="zh-CN" altLang="en-US" dirty="0"/>
              <a:t>3个 </a:t>
            </a:r>
          </a:p>
          <a:p>
            <a:pPr fontAlgn="auto">
              <a:lnSpc>
                <a:spcPct val="100000"/>
              </a:lnSpc>
              <a:buFont typeface="Wingdings" panose="05000000000000000000" pitchFamily="2" charset="2"/>
              <a:buNone/>
            </a:pPr>
            <a:r>
              <a:rPr lang="en-US" altLang="zh-CN" dirty="0"/>
              <a:t>                     </a:t>
            </a:r>
            <a:r>
              <a:rPr lang="zh-CN" altLang="en-US" dirty="0"/>
              <a:t>海   </a:t>
            </a:r>
            <a:r>
              <a:rPr lang="en-US" altLang="zh-CN" dirty="0"/>
              <a:t>hai             h   a    i         3</a:t>
            </a:r>
            <a:r>
              <a:rPr lang="zh-CN" altLang="en-US" dirty="0"/>
              <a:t>个 </a:t>
            </a:r>
          </a:p>
          <a:p>
            <a:pPr fontAlgn="auto">
              <a:lnSpc>
                <a:spcPct val="100000"/>
              </a:lnSpc>
              <a:buFont typeface="Wingdings" panose="05000000000000000000" pitchFamily="2" charset="2"/>
              <a:buNone/>
            </a:pPr>
            <a:r>
              <a:rPr lang="zh-CN" altLang="en-US" dirty="0"/>
              <a:t>                     床  </a:t>
            </a:r>
            <a:r>
              <a:rPr lang="en-US" altLang="zh-CN" dirty="0"/>
              <a:t>chuang       ch  u  a   ng  4</a:t>
            </a:r>
            <a:r>
              <a:rPr lang="zh-CN" altLang="en-US" dirty="0"/>
              <a:t>个</a:t>
            </a:r>
          </a:p>
          <a:p>
            <a:pPr fontAlgn="auto">
              <a:lnSpc>
                <a:spcPct val="100000"/>
              </a:lnSpc>
              <a:buFont typeface="Wingdings" panose="05000000000000000000" pitchFamily="2" charset="2"/>
              <a:buNone/>
            </a:pPr>
            <a:r>
              <a:rPr lang="zh-CN" altLang="en-US" dirty="0"/>
              <a:t>                     二  </a:t>
            </a:r>
            <a:r>
              <a:rPr lang="en-US" altLang="zh-CN" dirty="0"/>
              <a:t>er                er                1</a:t>
            </a:r>
            <a:r>
              <a:rPr lang="zh-CN" altLang="en-US" dirty="0"/>
              <a:t>个        </a:t>
            </a:r>
          </a:p>
        </p:txBody>
      </p:sp>
      <p:sp>
        <p:nvSpPr>
          <p:cNvPr id="50179" name="标题 1"/>
          <p:cNvSpPr>
            <a:spLocks noGrp="1"/>
          </p:cNvSpPr>
          <p:nvPr>
            <p:ph type="title"/>
          </p:nvPr>
        </p:nvSpPr>
        <p:spPr/>
        <p:txBody>
          <a:bodyPr vert="horz" wrap="square" lIns="91440" tIns="45720" rIns="91440" bIns="45720" anchor="ctr"/>
          <a:lstStyle/>
          <a:p>
            <a:pPr eaLnBrk="1" hangingPunct="1"/>
            <a:r>
              <a:rPr lang="zh-CN" altLang="en-US" dirty="0"/>
              <a:t> （</a:t>
            </a:r>
            <a:r>
              <a:rPr lang="zh-CN" altLang="en-US" dirty="0">
                <a:sym typeface="+mn-ea"/>
              </a:rPr>
              <a:t>一</a:t>
            </a:r>
            <a:r>
              <a:rPr lang="zh-CN" altLang="en-US" dirty="0"/>
              <a:t>）  音素</a:t>
            </a:r>
          </a:p>
        </p:txBody>
      </p:sp>
      <p:pic>
        <p:nvPicPr>
          <p:cNvPr id="12" name="图片 11" descr="讲话"/>
          <p:cNvPicPr>
            <a:picLocks noChangeAspect="1"/>
          </p:cNvPicPr>
          <p:nvPr/>
        </p:nvPicPr>
        <p:blipFill>
          <a:blip r:embed="rId2"/>
          <a:srcRect l="6138" t="810" r="4608" b="2147"/>
          <a:stretch>
            <a:fillRect/>
          </a:stretch>
        </p:blipFill>
        <p:spPr>
          <a:xfrm flipH="1">
            <a:off x="9991725" y="4689475"/>
            <a:ext cx="2050415" cy="1858010"/>
          </a:xfrm>
          <a:prstGeom prst="snip2DiagRect">
            <a:avLst>
              <a:gd name="adj1" fmla="val 41059"/>
              <a:gd name="adj2" fmla="val 4322"/>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p:cNvSpPr>
          <p:nvPr>
            <p:ph idx="1"/>
          </p:nvPr>
        </p:nvSpPr>
        <p:spPr>
          <a:xfrm>
            <a:off x="1254125" y="1337310"/>
            <a:ext cx="9684385" cy="5146675"/>
          </a:xfrm>
        </p:spPr>
        <p:txBody>
          <a:bodyPr vert="horz" wrap="square" lIns="91440" tIns="45720" rIns="91440" bIns="45720" anchor="t">
            <a:normAutofit fontScale="92500" lnSpcReduction="10000"/>
          </a:bodyPr>
          <a:lstStyle/>
          <a:p>
            <a:pPr algn="ctr" fontAlgn="auto">
              <a:lnSpc>
                <a:spcPct val="100000"/>
              </a:lnSpc>
              <a:buFont typeface="Wingdings" panose="05000000000000000000" pitchFamily="2" charset="2"/>
              <a:buNone/>
            </a:pPr>
            <a:r>
              <a:rPr lang="zh-CN" altLang="en-US" b="1" dirty="0"/>
              <a:t>基本概念:</a:t>
            </a:r>
          </a:p>
          <a:p>
            <a:pPr fontAlgn="auto">
              <a:lnSpc>
                <a:spcPct val="100000"/>
              </a:lnSpc>
              <a:buFont typeface="Wingdings" panose="05000000000000000000" pitchFamily="2" charset="2"/>
              <a:buNone/>
            </a:pPr>
            <a:r>
              <a:rPr lang="zh-CN" altLang="en-US" sz="2800" dirty="0"/>
              <a:t>          元音   发音时气流不受阻碍而发出的音.</a:t>
            </a:r>
          </a:p>
          <a:p>
            <a:pPr fontAlgn="auto">
              <a:lnSpc>
                <a:spcPct val="100000"/>
              </a:lnSpc>
              <a:buFont typeface="Wingdings" panose="05000000000000000000" pitchFamily="2" charset="2"/>
              <a:buNone/>
            </a:pPr>
            <a:r>
              <a:rPr lang="zh-CN" altLang="en-US" sz="2800" dirty="0"/>
              <a:t>          辅音   发音时气流受阻而发出的音。</a:t>
            </a:r>
          </a:p>
          <a:p>
            <a:pPr fontAlgn="auto">
              <a:lnSpc>
                <a:spcPct val="100000"/>
              </a:lnSpc>
              <a:buFont typeface="Wingdings" panose="05000000000000000000" pitchFamily="2" charset="2"/>
              <a:buNone/>
            </a:pPr>
            <a:r>
              <a:rPr lang="zh-CN" altLang="en-US" sz="2800" dirty="0"/>
              <a:t>元音和辅音的主要区别：</a:t>
            </a:r>
          </a:p>
          <a:p>
            <a:pPr fontAlgn="auto">
              <a:lnSpc>
                <a:spcPct val="100000"/>
              </a:lnSpc>
              <a:buFont typeface="Wingdings" panose="05000000000000000000" pitchFamily="2" charset="2"/>
              <a:buNone/>
            </a:pPr>
            <a:r>
              <a:rPr lang="zh-CN" altLang="en-US" sz="2800" dirty="0"/>
              <a:t>          </a:t>
            </a:r>
            <a:r>
              <a:rPr lang="en-US" altLang="zh-CN" sz="2800" dirty="0"/>
              <a:t>A  </a:t>
            </a:r>
            <a:r>
              <a:rPr lang="zh-CN" altLang="en-US" sz="2800" dirty="0"/>
              <a:t>元音发音时,气流不受阻,辅音则受阻。</a:t>
            </a:r>
          </a:p>
          <a:p>
            <a:pPr fontAlgn="auto">
              <a:lnSpc>
                <a:spcPct val="100000"/>
              </a:lnSpc>
              <a:buFont typeface="Wingdings" panose="05000000000000000000" pitchFamily="2" charset="2"/>
              <a:buNone/>
            </a:pPr>
            <a:r>
              <a:rPr lang="zh-CN" altLang="en-US" sz="2800" dirty="0"/>
              <a:t>          </a:t>
            </a:r>
            <a:r>
              <a:rPr lang="en-US" altLang="zh-CN" sz="2800" dirty="0"/>
              <a:t>B  </a:t>
            </a:r>
            <a:r>
              <a:rPr lang="zh-CN" altLang="en-US" sz="2800" dirty="0"/>
              <a:t>元音发音时,发音器官各部位均衡紧张,辅音发音时,只有形成阻碍的部位特别紧张。</a:t>
            </a:r>
          </a:p>
          <a:p>
            <a:pPr fontAlgn="auto">
              <a:lnSpc>
                <a:spcPct val="100000"/>
              </a:lnSpc>
              <a:buFont typeface="Wingdings" panose="05000000000000000000" pitchFamily="2" charset="2"/>
              <a:buNone/>
            </a:pPr>
            <a:r>
              <a:rPr lang="zh-CN" altLang="en-US" sz="2800" dirty="0"/>
              <a:t>          </a:t>
            </a:r>
            <a:r>
              <a:rPr lang="en-US" altLang="zh-CN" sz="2800" dirty="0"/>
              <a:t>C </a:t>
            </a:r>
            <a:r>
              <a:rPr lang="zh-CN" altLang="en-US" sz="2800" dirty="0"/>
              <a:t>元音发音时,呼出气流畅通无阻，因此气流较弱,发辅音时气流较强。</a:t>
            </a:r>
          </a:p>
          <a:p>
            <a:pPr fontAlgn="auto">
              <a:lnSpc>
                <a:spcPct val="100000"/>
              </a:lnSpc>
              <a:buFont typeface="Wingdings" panose="05000000000000000000" pitchFamily="2" charset="2"/>
              <a:buNone/>
            </a:pPr>
            <a:r>
              <a:rPr lang="zh-CN" altLang="en-US" sz="2800" dirty="0"/>
              <a:t>          </a:t>
            </a:r>
            <a:r>
              <a:rPr lang="en-US" altLang="zh-CN" sz="2800" dirty="0"/>
              <a:t>D </a:t>
            </a:r>
            <a:r>
              <a:rPr lang="zh-CN" altLang="en-US" sz="2800" dirty="0"/>
              <a:t>元音发音时,声带振动,发清辅音时,声带不振动,只有发浊辅音时声带振动。</a:t>
            </a:r>
            <a:endParaRPr lang="en-US" altLang="zh-CN" sz="2800" dirty="0"/>
          </a:p>
        </p:txBody>
      </p:sp>
      <p:sp>
        <p:nvSpPr>
          <p:cNvPr id="51203" name="Rectangle 2"/>
          <p:cNvSpPr>
            <a:spLocks noGrp="1"/>
          </p:cNvSpPr>
          <p:nvPr>
            <p:ph type="title"/>
          </p:nvPr>
        </p:nvSpPr>
        <p:spPr>
          <a:xfrm>
            <a:off x="1092200" y="243205"/>
            <a:ext cx="7924800" cy="990600"/>
          </a:xfrm>
        </p:spPr>
        <p:txBody>
          <a:bodyPr vert="horz" wrap="square" lIns="91440" tIns="45720" rIns="91440" bIns="45720" anchor="ctr"/>
          <a:lstStyle/>
          <a:p>
            <a:pPr eaLnBrk="1" hangingPunct="1"/>
            <a:r>
              <a:rPr lang="zh-CN" altLang="en-US" dirty="0"/>
              <a:t>（</a:t>
            </a:r>
            <a:r>
              <a:rPr lang="zh-CN" altLang="en-US" dirty="0">
                <a:sym typeface="+mn-ea"/>
              </a:rPr>
              <a:t>二</a:t>
            </a:r>
            <a:r>
              <a:rPr lang="zh-CN" altLang="en-US" dirty="0"/>
              <a:t>） 元音和辅音</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p:cNvSpPr>
          <p:nvPr>
            <p:ph idx="1"/>
          </p:nvPr>
        </p:nvSpPr>
        <p:spPr>
          <a:xfrm>
            <a:off x="1774825" y="1196975"/>
            <a:ext cx="8785225" cy="5327650"/>
          </a:xfrm>
        </p:spPr>
        <p:txBody>
          <a:bodyPr vert="horz" wrap="square" lIns="91440" tIns="45720" rIns="91440" bIns="45720" anchor="t"/>
          <a:lstStyle/>
          <a:p>
            <a:pPr eaLnBrk="1" hangingPunct="1">
              <a:lnSpc>
                <a:spcPct val="90000"/>
              </a:lnSpc>
              <a:buFont typeface="Wingdings" panose="05000000000000000000" charset="0"/>
              <a:buChar char="u"/>
            </a:pPr>
            <a:r>
              <a:rPr lang="zh-CN" altLang="en-US" dirty="0">
                <a:latin typeface="宋体" panose="02010600030101010101" pitchFamily="2" charset="-122"/>
                <a:sym typeface="宋体" panose="02010600030101010101" pitchFamily="2" charset="-122"/>
              </a:rPr>
              <a:t>元音的音色由声道的形状决定。声道是语音的共鸣腔，包括喉腔、</a:t>
            </a:r>
            <a:r>
              <a:rPr lang="zh-CN" altLang="en-US" dirty="0">
                <a:solidFill>
                  <a:srgbClr val="FF0000"/>
                </a:solidFill>
                <a:latin typeface="宋体" panose="02010600030101010101" pitchFamily="2" charset="-122"/>
                <a:sym typeface="宋体" panose="02010600030101010101" pitchFamily="2" charset="-122"/>
              </a:rPr>
              <a:t>咽腔、口腔</a:t>
            </a:r>
            <a:r>
              <a:rPr lang="zh-CN" altLang="en-US" dirty="0">
                <a:latin typeface="宋体" panose="02010600030101010101" pitchFamily="2" charset="-122"/>
                <a:sym typeface="宋体" panose="02010600030101010101" pitchFamily="2" charset="-122"/>
              </a:rPr>
              <a:t>、唇腔、</a:t>
            </a:r>
            <a:r>
              <a:rPr lang="zh-CN" altLang="en-US" dirty="0">
                <a:solidFill>
                  <a:srgbClr val="FF0000"/>
                </a:solidFill>
                <a:latin typeface="宋体" panose="02010600030101010101" pitchFamily="2" charset="-122"/>
                <a:sym typeface="宋体" panose="02010600030101010101" pitchFamily="2" charset="-122"/>
              </a:rPr>
              <a:t>鼻腔</a:t>
            </a:r>
            <a:r>
              <a:rPr lang="zh-CN" altLang="en-US" dirty="0">
                <a:latin typeface="宋体" panose="02010600030101010101" pitchFamily="2" charset="-122"/>
                <a:sym typeface="宋体" panose="02010600030101010101" pitchFamily="2" charset="-122"/>
              </a:rPr>
              <a:t>。发音气流在声道中发生共振，共振体的形状随声道的变化而变化，由此形成元音的不同音色。</a:t>
            </a:r>
          </a:p>
          <a:p>
            <a:pPr eaLnBrk="1" hangingPunct="1">
              <a:lnSpc>
                <a:spcPct val="90000"/>
              </a:lnSpc>
              <a:buFont typeface="Wingdings" panose="05000000000000000000" charset="0"/>
              <a:buChar char="u"/>
            </a:pPr>
            <a:r>
              <a:rPr lang="zh-CN" altLang="en-US" dirty="0">
                <a:latin typeface="宋体" panose="02010600030101010101" pitchFamily="2" charset="-122"/>
                <a:sym typeface="宋体" panose="02010600030101010101" pitchFamily="2" charset="-122"/>
              </a:rPr>
              <a:t>通过舌面的伸缩抬降调制声道形状产生的元音称为舌面元音。</a:t>
            </a:r>
            <a:endParaRPr lang="en-US" altLang="zh-CN" dirty="0">
              <a:latin typeface="宋体" panose="02010600030101010101" pitchFamily="2" charset="-122"/>
              <a:sym typeface="宋体" panose="02010600030101010101" pitchFamily="2" charset="-122"/>
            </a:endParaRPr>
          </a:p>
          <a:p>
            <a:pPr eaLnBrk="1" hangingPunct="1">
              <a:lnSpc>
                <a:spcPct val="90000"/>
              </a:lnSpc>
              <a:buFont typeface="Wingdings" panose="05000000000000000000" pitchFamily="2" charset="2"/>
              <a:buNone/>
            </a:pPr>
            <a:endParaRPr lang="zh-CN" altLang="en-US" dirty="0">
              <a:latin typeface="宋体" panose="02010600030101010101" pitchFamily="2" charset="-122"/>
              <a:sym typeface="宋体" panose="02010600030101010101" pitchFamily="2" charset="-122"/>
            </a:endParaRPr>
          </a:p>
          <a:p>
            <a:pPr eaLnBrk="1" hangingPunct="1">
              <a:lnSpc>
                <a:spcPct val="90000"/>
              </a:lnSpc>
              <a:buFont typeface="Wingdings" panose="05000000000000000000" pitchFamily="2" charset="2"/>
              <a:buNone/>
            </a:pPr>
            <a:r>
              <a:rPr lang="zh-CN" altLang="en-US" dirty="0">
                <a:solidFill>
                  <a:srgbClr val="FF0000"/>
                </a:solidFill>
                <a:latin typeface="宋体" panose="02010600030101010101" pitchFamily="2" charset="-122"/>
                <a:sym typeface="宋体" panose="02010600030101010101" pitchFamily="2" charset="-122"/>
              </a:rPr>
              <a:t>舌面元音由三个因素决定：</a:t>
            </a:r>
            <a:endParaRPr lang="en-US" altLang="zh-CN" dirty="0">
              <a:solidFill>
                <a:srgbClr val="FF0000"/>
              </a:solidFill>
              <a:latin typeface="宋体" panose="02010600030101010101" pitchFamily="2" charset="-122"/>
              <a:sym typeface="宋体" panose="02010600030101010101" pitchFamily="2" charset="-122"/>
            </a:endParaRPr>
          </a:p>
          <a:p>
            <a:pPr eaLnBrk="1" hangingPunct="1">
              <a:lnSpc>
                <a:spcPct val="90000"/>
              </a:lnSpc>
              <a:buFont typeface="Wingdings" panose="05000000000000000000" pitchFamily="2" charset="2"/>
              <a:buNone/>
            </a:pPr>
            <a:r>
              <a:rPr lang="en-US" altLang="zh-CN" dirty="0">
                <a:solidFill>
                  <a:srgbClr val="FF0000"/>
                </a:solidFill>
              </a:rPr>
              <a:t>   A. </a:t>
            </a:r>
            <a:r>
              <a:rPr lang="zh-CN" altLang="en-US" dirty="0">
                <a:solidFill>
                  <a:srgbClr val="FF0000"/>
                </a:solidFill>
              </a:rPr>
              <a:t>舌位的高低</a:t>
            </a:r>
            <a:r>
              <a:rPr lang="en-US" altLang="zh-CN" dirty="0">
                <a:solidFill>
                  <a:srgbClr val="FF0000"/>
                </a:solidFill>
              </a:rPr>
              <a:t>; B. </a:t>
            </a:r>
            <a:r>
              <a:rPr lang="zh-CN" altLang="en-US" dirty="0">
                <a:solidFill>
                  <a:srgbClr val="FF0000"/>
                </a:solidFill>
              </a:rPr>
              <a:t>舌位的前后</a:t>
            </a:r>
            <a:r>
              <a:rPr lang="en-US" altLang="zh-CN" dirty="0">
                <a:solidFill>
                  <a:srgbClr val="FF0000"/>
                </a:solidFill>
              </a:rPr>
              <a:t>; C. </a:t>
            </a:r>
            <a:r>
              <a:rPr lang="zh-CN" altLang="en-US" dirty="0">
                <a:solidFill>
                  <a:srgbClr val="FF0000"/>
                </a:solidFill>
              </a:rPr>
              <a:t>唇形的圆展</a:t>
            </a:r>
            <a:r>
              <a:rPr lang="en-US" altLang="zh-CN" dirty="0">
                <a:solidFill>
                  <a:srgbClr val="FF0000"/>
                </a:solidFill>
              </a:rPr>
              <a:t>.</a:t>
            </a:r>
            <a:endParaRPr lang="zh-CN" altLang="en-US" dirty="0">
              <a:solidFill>
                <a:srgbClr val="FF0000"/>
              </a:solidFill>
            </a:endParaRPr>
          </a:p>
          <a:p>
            <a:pPr eaLnBrk="1" hangingPunct="1">
              <a:lnSpc>
                <a:spcPct val="90000"/>
              </a:lnSpc>
              <a:buFont typeface="Wingdings" panose="05000000000000000000" pitchFamily="2" charset="2"/>
              <a:buNone/>
            </a:pPr>
            <a:r>
              <a:rPr lang="zh-CN" altLang="en-US" dirty="0"/>
              <a:t> </a:t>
            </a:r>
          </a:p>
        </p:txBody>
      </p:sp>
      <p:sp>
        <p:nvSpPr>
          <p:cNvPr id="53251" name="Rectangle 2"/>
          <p:cNvSpPr>
            <a:spLocks noGrp="1"/>
          </p:cNvSpPr>
          <p:nvPr>
            <p:ph type="title"/>
          </p:nvPr>
        </p:nvSpPr>
        <p:spPr>
          <a:xfrm>
            <a:off x="2135188" y="404813"/>
            <a:ext cx="7793037" cy="695325"/>
          </a:xfrm>
        </p:spPr>
        <p:txBody>
          <a:bodyPr vert="horz" wrap="square" lIns="91440" tIns="45720" rIns="91440" bIns="45720" anchor="ctr"/>
          <a:lstStyle/>
          <a:p>
            <a:pPr algn="ctr" eaLnBrk="1" hangingPunct="1"/>
            <a:r>
              <a:rPr lang="zh-CN" altLang="en-US" sz="3700" dirty="0"/>
              <a:t>舌面元音</a:t>
            </a:r>
          </a:p>
        </p:txBody>
      </p:sp>
      <p:pic>
        <p:nvPicPr>
          <p:cNvPr id="12" name="图片 11" descr="讲话"/>
          <p:cNvPicPr>
            <a:picLocks noChangeAspect="1"/>
          </p:cNvPicPr>
          <p:nvPr/>
        </p:nvPicPr>
        <p:blipFill>
          <a:blip r:embed="rId2"/>
          <a:srcRect l="6138" t="810" r="4608" b="2147"/>
          <a:stretch>
            <a:fillRect/>
          </a:stretch>
        </p:blipFill>
        <p:spPr>
          <a:xfrm flipH="1">
            <a:off x="9991725" y="4689475"/>
            <a:ext cx="2050415" cy="1858010"/>
          </a:xfrm>
          <a:prstGeom prst="snip2DiagRect">
            <a:avLst>
              <a:gd name="adj1" fmla="val 41059"/>
              <a:gd name="adj2" fmla="val 4322"/>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Object 4"/>
          <p:cNvPicPr>
            <a:picLocks noGrp="1" noChangeAspect="1"/>
          </p:cNvPicPr>
          <p:nvPr/>
        </p:nvPicPr>
        <p:blipFill>
          <a:blip r:embed="rId2"/>
          <a:stretch>
            <a:fillRect/>
          </a:stretch>
        </p:blipFill>
        <p:spPr>
          <a:xfrm>
            <a:off x="2495550" y="2017713"/>
            <a:ext cx="5492750" cy="4114800"/>
          </a:xfrm>
          <a:prstGeom prst="rect">
            <a:avLst/>
          </a:prstGeom>
          <a:noFill/>
          <a:ln w="9525">
            <a:noFill/>
          </a:ln>
        </p:spPr>
      </p:pic>
      <p:sp>
        <p:nvSpPr>
          <p:cNvPr id="55299" name="Rectangle 5"/>
          <p:cNvSpPr>
            <a:spLocks noGrp="1"/>
          </p:cNvSpPr>
          <p:nvPr>
            <p:ph type="title"/>
          </p:nvPr>
        </p:nvSpPr>
        <p:spPr>
          <a:xfrm>
            <a:off x="609600" y="357188"/>
            <a:ext cx="10972800" cy="1143000"/>
          </a:xfrm>
        </p:spPr>
        <p:txBody>
          <a:bodyPr vert="horz" wrap="square" lIns="91440" tIns="45720" rIns="91440" bIns="45720" anchor="ctr"/>
          <a:lstStyle/>
          <a:p>
            <a:pPr algn="ctr" eaLnBrk="1" hangingPunct="1"/>
            <a:r>
              <a:rPr lang="zh-CN" altLang="en-US" dirty="0"/>
              <a:t>元音舌位图的由来</a:t>
            </a:r>
          </a:p>
        </p:txBody>
      </p:sp>
      <p:sp>
        <p:nvSpPr>
          <p:cNvPr id="55300" name="Freeform 8"/>
          <p:cNvSpPr/>
          <p:nvPr/>
        </p:nvSpPr>
        <p:spPr>
          <a:xfrm>
            <a:off x="3648075" y="4005263"/>
            <a:ext cx="1871663" cy="2160587"/>
          </a:xfrm>
          <a:custGeom>
            <a:avLst/>
            <a:gdLst>
              <a:gd name="txL" fmla="*/ 0 w 1179"/>
              <a:gd name="txT" fmla="*/ 0 h 1361"/>
              <a:gd name="txR" fmla="*/ 1179 w 1179"/>
              <a:gd name="txB" fmla="*/ 1361 h 1361"/>
            </a:gdLst>
            <a:ahLst/>
            <a:cxnLst>
              <a:cxn ang="0">
                <a:pos x="2147483647" y="0"/>
              </a:cxn>
              <a:cxn ang="0">
                <a:pos x="2147483647" y="2147483647"/>
              </a:cxn>
              <a:cxn ang="0">
                <a:pos x="2147483647" y="2147483647"/>
              </a:cxn>
              <a:cxn ang="0">
                <a:pos x="2147483647" y="2147483647"/>
              </a:cxn>
              <a:cxn ang="0">
                <a:pos x="2147483647" y="2147483647"/>
              </a:cxn>
            </a:cxnLst>
            <a:rect l="txL" t="txT" r="txR" b="txB"/>
            <a:pathLst>
              <a:path w="1179" h="1361">
                <a:moveTo>
                  <a:pt x="136" y="0"/>
                </a:moveTo>
                <a:cubicBezTo>
                  <a:pt x="158" y="7"/>
                  <a:pt x="181" y="15"/>
                  <a:pt x="181" y="136"/>
                </a:cubicBezTo>
                <a:cubicBezTo>
                  <a:pt x="181" y="257"/>
                  <a:pt x="0" y="590"/>
                  <a:pt x="136" y="726"/>
                </a:cubicBezTo>
                <a:cubicBezTo>
                  <a:pt x="272" y="862"/>
                  <a:pt x="824" y="846"/>
                  <a:pt x="998" y="952"/>
                </a:cubicBezTo>
                <a:cubicBezTo>
                  <a:pt x="1172" y="1058"/>
                  <a:pt x="1149" y="1301"/>
                  <a:pt x="1179" y="1361"/>
                </a:cubicBez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55301" name="Freeform 11"/>
          <p:cNvSpPr/>
          <p:nvPr/>
        </p:nvSpPr>
        <p:spPr>
          <a:xfrm>
            <a:off x="6527800" y="4700588"/>
            <a:ext cx="157163" cy="1465262"/>
          </a:xfrm>
          <a:custGeom>
            <a:avLst/>
            <a:gdLst>
              <a:gd name="txL" fmla="*/ 0 w 99"/>
              <a:gd name="txT" fmla="*/ 0 h 923"/>
              <a:gd name="txR" fmla="*/ 99 w 99"/>
              <a:gd name="txB" fmla="*/ 923 h 923"/>
            </a:gdLst>
            <a:ahLst/>
            <a:cxnLst>
              <a:cxn ang="0">
                <a:pos x="0" y="2147483647"/>
              </a:cxn>
              <a:cxn ang="0">
                <a:pos x="2147483647" y="2147483647"/>
              </a:cxn>
              <a:cxn ang="0">
                <a:pos x="2147483647" y="2147483647"/>
              </a:cxn>
              <a:cxn ang="0">
                <a:pos x="2147483647" y="2147483647"/>
              </a:cxn>
              <a:cxn ang="0">
                <a:pos x="0" y="2147483647"/>
              </a:cxn>
              <a:cxn ang="0">
                <a:pos x="2147483647" y="2147483647"/>
              </a:cxn>
            </a:cxnLst>
            <a:rect l="txL" t="txT" r="txR" b="txB"/>
            <a:pathLst>
              <a:path w="99" h="923">
                <a:moveTo>
                  <a:pt x="0" y="152"/>
                </a:moveTo>
                <a:cubicBezTo>
                  <a:pt x="19" y="91"/>
                  <a:pt x="38" y="30"/>
                  <a:pt x="46" y="15"/>
                </a:cubicBezTo>
                <a:cubicBezTo>
                  <a:pt x="54" y="0"/>
                  <a:pt x="39" y="46"/>
                  <a:pt x="46" y="61"/>
                </a:cubicBezTo>
                <a:cubicBezTo>
                  <a:pt x="53" y="76"/>
                  <a:pt x="99" y="31"/>
                  <a:pt x="91" y="106"/>
                </a:cubicBezTo>
                <a:cubicBezTo>
                  <a:pt x="83" y="181"/>
                  <a:pt x="0" y="378"/>
                  <a:pt x="0" y="514"/>
                </a:cubicBezTo>
                <a:cubicBezTo>
                  <a:pt x="0" y="650"/>
                  <a:pt x="45" y="786"/>
                  <a:pt x="91" y="923"/>
                </a:cubicBez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55302" name="Freeform 12"/>
          <p:cNvSpPr/>
          <p:nvPr/>
        </p:nvSpPr>
        <p:spPr>
          <a:xfrm>
            <a:off x="7175500" y="4629150"/>
            <a:ext cx="168275" cy="1463675"/>
          </a:xfrm>
          <a:custGeom>
            <a:avLst/>
            <a:gdLst>
              <a:gd name="txL" fmla="*/ 0 w 106"/>
              <a:gd name="txT" fmla="*/ 0 h 922"/>
              <a:gd name="txR" fmla="*/ 106 w 106"/>
              <a:gd name="txB" fmla="*/ 922 h 922"/>
            </a:gdLst>
            <a:ahLst/>
            <a:cxnLst>
              <a:cxn ang="0">
                <a:pos x="0" y="2147483647"/>
              </a:cxn>
              <a:cxn ang="0">
                <a:pos x="2147483647" y="2147483647"/>
              </a:cxn>
              <a:cxn ang="0">
                <a:pos x="2147483647" y="2147483647"/>
              </a:cxn>
              <a:cxn ang="0">
                <a:pos x="2147483647" y="2147483647"/>
              </a:cxn>
              <a:cxn ang="0">
                <a:pos x="0" y="2147483647"/>
              </a:cxn>
              <a:cxn ang="0">
                <a:pos x="2147483647" y="2147483647"/>
              </a:cxn>
            </a:cxnLst>
            <a:rect l="txL" t="txT" r="txR" b="txB"/>
            <a:pathLst>
              <a:path w="106" h="922">
                <a:moveTo>
                  <a:pt x="0" y="151"/>
                </a:moveTo>
                <a:cubicBezTo>
                  <a:pt x="15" y="90"/>
                  <a:pt x="31" y="30"/>
                  <a:pt x="46" y="15"/>
                </a:cubicBezTo>
                <a:cubicBezTo>
                  <a:pt x="61" y="0"/>
                  <a:pt x="84" y="37"/>
                  <a:pt x="91" y="60"/>
                </a:cubicBezTo>
                <a:cubicBezTo>
                  <a:pt x="98" y="83"/>
                  <a:pt x="106" y="68"/>
                  <a:pt x="91" y="151"/>
                </a:cubicBezTo>
                <a:cubicBezTo>
                  <a:pt x="76" y="234"/>
                  <a:pt x="0" y="431"/>
                  <a:pt x="0" y="559"/>
                </a:cubicBezTo>
                <a:cubicBezTo>
                  <a:pt x="0" y="687"/>
                  <a:pt x="76" y="854"/>
                  <a:pt x="91" y="922"/>
                </a:cubicBez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55303" name="Freeform 13"/>
          <p:cNvSpPr/>
          <p:nvPr/>
        </p:nvSpPr>
        <p:spPr>
          <a:xfrm>
            <a:off x="7572375" y="1844675"/>
            <a:ext cx="611188" cy="4248150"/>
          </a:xfrm>
          <a:custGeom>
            <a:avLst/>
            <a:gdLst>
              <a:gd name="txL" fmla="*/ 0 w 385"/>
              <a:gd name="txT" fmla="*/ 0 h 2676"/>
              <a:gd name="txR" fmla="*/ 385 w 385"/>
              <a:gd name="txB" fmla="*/ 2676 h 2676"/>
            </a:gdLst>
            <a:ahLst/>
            <a:cxnLst>
              <a:cxn ang="0">
                <a:pos x="2147483647" y="2147483647"/>
              </a:cxn>
              <a:cxn ang="0">
                <a:pos x="2147483647" y="2147483647"/>
              </a:cxn>
              <a:cxn ang="0">
                <a:pos x="2147483647" y="0"/>
              </a:cxn>
            </a:cxnLst>
            <a:rect l="txL" t="txT" r="txR" b="txB"/>
            <a:pathLst>
              <a:path w="385" h="2676">
                <a:moveTo>
                  <a:pt x="385" y="2676"/>
                </a:moveTo>
                <a:cubicBezTo>
                  <a:pt x="215" y="2037"/>
                  <a:pt x="46" y="1399"/>
                  <a:pt x="23" y="953"/>
                </a:cubicBezTo>
                <a:cubicBezTo>
                  <a:pt x="0" y="507"/>
                  <a:pt x="124" y="253"/>
                  <a:pt x="249" y="0"/>
                </a:cubicBez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55304" name="Freeform 14"/>
          <p:cNvSpPr/>
          <p:nvPr/>
        </p:nvSpPr>
        <p:spPr>
          <a:xfrm>
            <a:off x="3852863" y="3897313"/>
            <a:ext cx="587375" cy="395287"/>
          </a:xfrm>
          <a:custGeom>
            <a:avLst/>
            <a:gdLst>
              <a:gd name="txL" fmla="*/ 0 w 370"/>
              <a:gd name="txT" fmla="*/ 0 h 249"/>
              <a:gd name="txR" fmla="*/ 370 w 370"/>
              <a:gd name="txB" fmla="*/ 249 h 24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0" h="249">
                <a:moveTo>
                  <a:pt x="7" y="68"/>
                </a:moveTo>
                <a:cubicBezTo>
                  <a:pt x="3" y="49"/>
                  <a:pt x="0" y="30"/>
                  <a:pt x="7" y="23"/>
                </a:cubicBezTo>
                <a:cubicBezTo>
                  <a:pt x="14" y="16"/>
                  <a:pt x="37" y="23"/>
                  <a:pt x="52" y="23"/>
                </a:cubicBezTo>
                <a:cubicBezTo>
                  <a:pt x="67" y="23"/>
                  <a:pt x="83" y="0"/>
                  <a:pt x="98" y="23"/>
                </a:cubicBezTo>
                <a:cubicBezTo>
                  <a:pt x="113" y="46"/>
                  <a:pt x="128" y="152"/>
                  <a:pt x="143" y="159"/>
                </a:cubicBezTo>
                <a:cubicBezTo>
                  <a:pt x="158" y="166"/>
                  <a:pt x="173" y="61"/>
                  <a:pt x="188" y="68"/>
                </a:cubicBezTo>
                <a:cubicBezTo>
                  <a:pt x="203" y="75"/>
                  <a:pt x="211" y="181"/>
                  <a:pt x="234" y="204"/>
                </a:cubicBezTo>
                <a:cubicBezTo>
                  <a:pt x="257" y="227"/>
                  <a:pt x="301" y="197"/>
                  <a:pt x="324" y="204"/>
                </a:cubicBezTo>
                <a:cubicBezTo>
                  <a:pt x="347" y="211"/>
                  <a:pt x="362" y="234"/>
                  <a:pt x="370" y="249"/>
                </a:cubicBez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55305" name="Freeform 15"/>
          <p:cNvSpPr/>
          <p:nvPr/>
        </p:nvSpPr>
        <p:spPr>
          <a:xfrm>
            <a:off x="3490913" y="1844675"/>
            <a:ext cx="660400" cy="1957388"/>
          </a:xfrm>
          <a:custGeom>
            <a:avLst/>
            <a:gdLst>
              <a:gd name="txL" fmla="*/ 0 w 416"/>
              <a:gd name="txT" fmla="*/ 0 h 1233"/>
              <a:gd name="txR" fmla="*/ 416 w 416"/>
              <a:gd name="txB" fmla="*/ 1233 h 12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416" h="1233">
                <a:moveTo>
                  <a:pt x="326" y="1225"/>
                </a:moveTo>
                <a:cubicBezTo>
                  <a:pt x="310" y="1225"/>
                  <a:pt x="295" y="1225"/>
                  <a:pt x="280" y="1225"/>
                </a:cubicBezTo>
                <a:cubicBezTo>
                  <a:pt x="265" y="1225"/>
                  <a:pt x="250" y="1233"/>
                  <a:pt x="235" y="1225"/>
                </a:cubicBezTo>
                <a:cubicBezTo>
                  <a:pt x="220" y="1217"/>
                  <a:pt x="183" y="1232"/>
                  <a:pt x="190" y="1179"/>
                </a:cubicBezTo>
                <a:cubicBezTo>
                  <a:pt x="197" y="1126"/>
                  <a:pt x="250" y="982"/>
                  <a:pt x="280" y="907"/>
                </a:cubicBezTo>
                <a:cubicBezTo>
                  <a:pt x="310" y="832"/>
                  <a:pt x="356" y="794"/>
                  <a:pt x="371" y="726"/>
                </a:cubicBezTo>
                <a:cubicBezTo>
                  <a:pt x="386" y="658"/>
                  <a:pt x="416" y="559"/>
                  <a:pt x="371" y="499"/>
                </a:cubicBezTo>
                <a:cubicBezTo>
                  <a:pt x="326" y="439"/>
                  <a:pt x="159" y="393"/>
                  <a:pt x="99" y="363"/>
                </a:cubicBezTo>
                <a:cubicBezTo>
                  <a:pt x="39" y="333"/>
                  <a:pt x="16" y="378"/>
                  <a:pt x="8" y="318"/>
                </a:cubicBezTo>
                <a:cubicBezTo>
                  <a:pt x="0" y="258"/>
                  <a:pt x="46" y="53"/>
                  <a:pt x="53" y="0"/>
                </a:cubicBez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55306" name="Freeform 16"/>
          <p:cNvSpPr/>
          <p:nvPr/>
        </p:nvSpPr>
        <p:spPr>
          <a:xfrm>
            <a:off x="4008438" y="2420938"/>
            <a:ext cx="3695700" cy="1368425"/>
          </a:xfrm>
          <a:custGeom>
            <a:avLst/>
            <a:gdLst>
              <a:gd name="txL" fmla="*/ 0 w 2328"/>
              <a:gd name="txT" fmla="*/ 0 h 862"/>
              <a:gd name="txR" fmla="*/ 2328 w 2328"/>
              <a:gd name="txB" fmla="*/ 862 h 862"/>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328" h="862">
                <a:moveTo>
                  <a:pt x="0" y="862"/>
                </a:moveTo>
                <a:cubicBezTo>
                  <a:pt x="19" y="813"/>
                  <a:pt x="38" y="764"/>
                  <a:pt x="45" y="726"/>
                </a:cubicBezTo>
                <a:cubicBezTo>
                  <a:pt x="52" y="688"/>
                  <a:pt x="38" y="628"/>
                  <a:pt x="45" y="635"/>
                </a:cubicBezTo>
                <a:cubicBezTo>
                  <a:pt x="52" y="642"/>
                  <a:pt x="75" y="764"/>
                  <a:pt x="90" y="771"/>
                </a:cubicBezTo>
                <a:cubicBezTo>
                  <a:pt x="105" y="778"/>
                  <a:pt x="113" y="695"/>
                  <a:pt x="136" y="680"/>
                </a:cubicBezTo>
                <a:cubicBezTo>
                  <a:pt x="159" y="665"/>
                  <a:pt x="203" y="687"/>
                  <a:pt x="226" y="680"/>
                </a:cubicBezTo>
                <a:cubicBezTo>
                  <a:pt x="249" y="673"/>
                  <a:pt x="234" y="658"/>
                  <a:pt x="272" y="635"/>
                </a:cubicBezTo>
                <a:cubicBezTo>
                  <a:pt x="310" y="612"/>
                  <a:pt x="370" y="567"/>
                  <a:pt x="453" y="544"/>
                </a:cubicBezTo>
                <a:cubicBezTo>
                  <a:pt x="536" y="521"/>
                  <a:pt x="612" y="499"/>
                  <a:pt x="771" y="499"/>
                </a:cubicBezTo>
                <a:cubicBezTo>
                  <a:pt x="930" y="499"/>
                  <a:pt x="1240" y="529"/>
                  <a:pt x="1406" y="544"/>
                </a:cubicBezTo>
                <a:cubicBezTo>
                  <a:pt x="1572" y="559"/>
                  <a:pt x="1625" y="545"/>
                  <a:pt x="1769" y="590"/>
                </a:cubicBezTo>
                <a:cubicBezTo>
                  <a:pt x="1913" y="635"/>
                  <a:pt x="2208" y="816"/>
                  <a:pt x="2268" y="816"/>
                </a:cubicBezTo>
                <a:cubicBezTo>
                  <a:pt x="2328" y="816"/>
                  <a:pt x="2199" y="650"/>
                  <a:pt x="2131" y="590"/>
                </a:cubicBezTo>
                <a:cubicBezTo>
                  <a:pt x="2063" y="530"/>
                  <a:pt x="1919" y="492"/>
                  <a:pt x="1859" y="454"/>
                </a:cubicBezTo>
                <a:cubicBezTo>
                  <a:pt x="1799" y="416"/>
                  <a:pt x="1807" y="439"/>
                  <a:pt x="1769" y="363"/>
                </a:cubicBezTo>
                <a:cubicBezTo>
                  <a:pt x="1731" y="287"/>
                  <a:pt x="1656" y="61"/>
                  <a:pt x="1633" y="0"/>
                </a:cubicBez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55307" name="Line 22"/>
          <p:cNvSpPr/>
          <p:nvPr/>
        </p:nvSpPr>
        <p:spPr>
          <a:xfrm>
            <a:off x="5014913" y="3284538"/>
            <a:ext cx="73025" cy="720725"/>
          </a:xfrm>
          <a:prstGeom prst="line">
            <a:avLst/>
          </a:prstGeom>
          <a:ln w="9525" cap="flat" cmpd="sng">
            <a:solidFill>
              <a:schemeClr val="accent1"/>
            </a:solidFill>
            <a:prstDash val="solid"/>
            <a:bevel/>
            <a:headEnd type="none" w="med" len="med"/>
            <a:tailEnd type="none" w="med" len="med"/>
          </a:ln>
        </p:spPr>
      </p:sp>
      <p:sp>
        <p:nvSpPr>
          <p:cNvPr id="55308" name="Line 25"/>
          <p:cNvSpPr/>
          <p:nvPr/>
        </p:nvSpPr>
        <p:spPr>
          <a:xfrm>
            <a:off x="5016500" y="3284538"/>
            <a:ext cx="1079500" cy="215900"/>
          </a:xfrm>
          <a:prstGeom prst="line">
            <a:avLst/>
          </a:prstGeom>
          <a:ln w="9525" cap="flat" cmpd="sng">
            <a:solidFill>
              <a:schemeClr val="accent1"/>
            </a:solidFill>
            <a:prstDash val="solid"/>
            <a:bevel/>
            <a:headEnd type="none" w="med" len="med"/>
            <a:tailEnd type="none" w="med" len="med"/>
          </a:ln>
        </p:spPr>
      </p:sp>
      <p:sp>
        <p:nvSpPr>
          <p:cNvPr id="55309" name="Line 27"/>
          <p:cNvSpPr/>
          <p:nvPr/>
        </p:nvSpPr>
        <p:spPr>
          <a:xfrm flipH="1">
            <a:off x="5880100" y="3500438"/>
            <a:ext cx="144463" cy="649287"/>
          </a:xfrm>
          <a:prstGeom prst="line">
            <a:avLst/>
          </a:prstGeom>
          <a:ln w="9525" cap="flat" cmpd="sng">
            <a:solidFill>
              <a:schemeClr val="accent1"/>
            </a:solidFill>
            <a:prstDash val="solid"/>
            <a:bevel/>
            <a:headEnd type="none" w="med" len="med"/>
            <a:tailEnd type="none" w="med" len="med"/>
          </a:ln>
        </p:spPr>
      </p:sp>
      <p:sp>
        <p:nvSpPr>
          <p:cNvPr id="55310" name="Line 28"/>
          <p:cNvSpPr/>
          <p:nvPr/>
        </p:nvSpPr>
        <p:spPr>
          <a:xfrm>
            <a:off x="5087938" y="4005263"/>
            <a:ext cx="792162" cy="144462"/>
          </a:xfrm>
          <a:prstGeom prst="line">
            <a:avLst/>
          </a:prstGeom>
          <a:ln w="9525" cap="flat" cmpd="sng">
            <a:solidFill>
              <a:schemeClr val="accent1"/>
            </a:solidFill>
            <a:prstDash val="solid"/>
            <a:bevel/>
            <a:headEnd type="none" w="med" len="med"/>
            <a:tailEnd type="none" w="med" len="med"/>
          </a:ln>
        </p:spPr>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p:cNvSpPr>
          <p:nvPr>
            <p:ph type="title"/>
          </p:nvPr>
        </p:nvSpPr>
        <p:spPr>
          <a:xfrm>
            <a:off x="1981200" y="525145"/>
            <a:ext cx="8229600" cy="1143000"/>
          </a:xfrm>
        </p:spPr>
        <p:txBody>
          <a:bodyPr vert="horz" wrap="square" lIns="91440" tIns="45720" rIns="91440" bIns="45720" anchor="ctr"/>
          <a:lstStyle/>
          <a:p>
            <a:pPr algn="ctr" eaLnBrk="1" hangingPunct="1"/>
            <a:r>
              <a:rPr lang="zh-CN" altLang="en-US" dirty="0"/>
              <a:t>基本元音</a:t>
            </a:r>
            <a:br>
              <a:rPr lang="zh-CN" altLang="en-US" dirty="0"/>
            </a:br>
            <a:r>
              <a:rPr lang="zh-CN" altLang="en-US" sz="2000" dirty="0"/>
              <a:t>（共8个，4个极限音，4个定位音）</a:t>
            </a:r>
          </a:p>
        </p:txBody>
      </p:sp>
      <p:pic>
        <p:nvPicPr>
          <p:cNvPr id="3" name="图片 2">
            <a:extLst>
              <a:ext uri="{FF2B5EF4-FFF2-40B4-BE49-F238E27FC236}">
                <a16:creationId xmlns:a16="http://schemas.microsoft.com/office/drawing/2014/main" id="{D7369E2E-DEFD-7CAB-D50A-3089CEA47A09}"/>
              </a:ext>
            </a:extLst>
          </p:cNvPr>
          <p:cNvPicPr>
            <a:picLocks noChangeAspect="1"/>
          </p:cNvPicPr>
          <p:nvPr/>
        </p:nvPicPr>
        <p:blipFill>
          <a:blip r:embed="rId2"/>
          <a:stretch>
            <a:fillRect/>
          </a:stretch>
        </p:blipFill>
        <p:spPr>
          <a:xfrm>
            <a:off x="2331079" y="1668145"/>
            <a:ext cx="7381875" cy="48101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1"/>
          <p:cNvSpPr>
            <a:spLocks noGrp="1"/>
          </p:cNvSpPr>
          <p:nvPr>
            <p:ph idx="1"/>
          </p:nvPr>
        </p:nvSpPr>
        <p:spPr>
          <a:xfrm>
            <a:off x="368967" y="908270"/>
            <a:ext cx="7668127" cy="4921885"/>
          </a:xfrm>
        </p:spPr>
        <p:txBody>
          <a:bodyPr vert="horz" wrap="square" lIns="91440" tIns="45720" rIns="91440" bIns="45720" anchor="t">
            <a:noAutofit/>
          </a:bodyPr>
          <a:lstStyle/>
          <a:p>
            <a:pPr eaLnBrk="1" hangingPunct="1"/>
            <a:r>
              <a:rPr lang="zh-CN" altLang="en-US" sz="2400" dirty="0"/>
              <a:t>两千年前印度     语音发音研究，认为语音是连接语言和话语之间的桥梁，区分元音和辅音，塞音和擦音等。</a:t>
            </a:r>
            <a:endParaRPr lang="en-US" altLang="zh-CN" sz="2400" dirty="0"/>
          </a:p>
          <a:p>
            <a:pPr eaLnBrk="1" hangingPunct="1"/>
            <a:r>
              <a:rPr lang="en-US" altLang="zh-CN" sz="2400" dirty="0"/>
              <a:t>17</a:t>
            </a:r>
            <a:r>
              <a:rPr lang="zh-CN" altLang="en-US" sz="2400" dirty="0"/>
              <a:t>世纪欧洲       把声音与物体周期性振动联系起来（声学研究）</a:t>
            </a:r>
            <a:endParaRPr lang="en-US" altLang="zh-CN" sz="2400" dirty="0"/>
          </a:p>
          <a:p>
            <a:pPr eaLnBrk="1" hangingPunct="1"/>
            <a:r>
              <a:rPr lang="en-US" altLang="zh-CN" sz="2400" dirty="0"/>
              <a:t>19</a:t>
            </a:r>
            <a:r>
              <a:rPr lang="zh-CN" altLang="en-US" sz="2400" dirty="0"/>
              <a:t>世纪中期后    现代语音学（用科学仪器明确以语音为研究对象）</a:t>
            </a:r>
            <a:endParaRPr lang="en-US" altLang="zh-CN" sz="2400" dirty="0"/>
          </a:p>
          <a:p>
            <a:pPr eaLnBrk="1" hangingPunct="1"/>
            <a:r>
              <a:rPr lang="zh-CN" altLang="en-US" sz="2400" dirty="0"/>
              <a:t>一百多年前建立</a:t>
            </a:r>
            <a:r>
              <a:rPr lang="zh-CN" altLang="en-US" sz="2400" dirty="0">
                <a:solidFill>
                  <a:srgbClr val="FF0000"/>
                </a:solidFill>
              </a:rPr>
              <a:t>发音语音学（</a:t>
            </a:r>
            <a:r>
              <a:rPr lang="zh-CN" altLang="en-US" sz="2400" dirty="0">
                <a:solidFill>
                  <a:srgbClr val="FF0000"/>
                </a:solidFill>
                <a:sym typeface="+mn-ea"/>
              </a:rPr>
              <a:t>Articulatory phonetics</a:t>
            </a:r>
            <a:r>
              <a:rPr lang="zh-CN" altLang="en-US" sz="2400" dirty="0">
                <a:solidFill>
                  <a:srgbClr val="FF0000"/>
                </a:solidFill>
              </a:rPr>
              <a:t>）</a:t>
            </a:r>
            <a:r>
              <a:rPr lang="zh-CN" altLang="en-US" sz="2400" dirty="0"/>
              <a:t>，借助</a:t>
            </a:r>
            <a:r>
              <a:rPr lang="en-US" altLang="zh-CN" sz="2400" dirty="0"/>
              <a:t>X</a:t>
            </a:r>
            <a:r>
              <a:rPr lang="zh-CN" altLang="en-US" sz="2400" dirty="0"/>
              <a:t>光等新手段从生理角度弄清语音怎样发出。（</a:t>
            </a:r>
            <a:r>
              <a:rPr lang="zh-CN" altLang="en-US" sz="2400" dirty="0">
                <a:sym typeface="+mn-ea"/>
              </a:rPr>
              <a:t>德国物理学家W.K.伦琴于1895年发现，又称伦琴射线。</a:t>
            </a:r>
            <a:r>
              <a:rPr lang="zh-CN" altLang="en-US" sz="2400" dirty="0"/>
              <a:t>）</a:t>
            </a:r>
            <a:endParaRPr lang="en-US" altLang="zh-CN" sz="2400" dirty="0"/>
          </a:p>
          <a:p>
            <a:pPr eaLnBrk="1" hangingPunct="1"/>
            <a:endParaRPr lang="zh-CN" altLang="en-US" sz="2400" dirty="0"/>
          </a:p>
        </p:txBody>
      </p:sp>
      <p:sp>
        <p:nvSpPr>
          <p:cNvPr id="7171" name="标题 2"/>
          <p:cNvSpPr>
            <a:spLocks noGrp="1"/>
          </p:cNvSpPr>
          <p:nvPr>
            <p:ph type="title"/>
          </p:nvPr>
        </p:nvSpPr>
        <p:spPr>
          <a:xfrm>
            <a:off x="368968" y="54195"/>
            <a:ext cx="10972800" cy="854075"/>
          </a:xfrm>
        </p:spPr>
        <p:txBody>
          <a:bodyPr vert="horz" wrap="square" lIns="91440" tIns="45720" rIns="91440" bIns="45720" anchor="ctr"/>
          <a:lstStyle/>
          <a:p>
            <a:pPr eaLnBrk="1" hangingPunct="1"/>
            <a:r>
              <a:rPr lang="zh-CN" altLang="zh-CN" dirty="0"/>
              <a:t>语音学小史</a:t>
            </a:r>
          </a:p>
        </p:txBody>
      </p:sp>
      <p:pic>
        <p:nvPicPr>
          <p:cNvPr id="4" name="图片 3">
            <a:extLst>
              <a:ext uri="{FF2B5EF4-FFF2-40B4-BE49-F238E27FC236}">
                <a16:creationId xmlns:a16="http://schemas.microsoft.com/office/drawing/2014/main" id="{2B9C2E95-8E04-9890-CE48-2E00178EA4CF}"/>
              </a:ext>
            </a:extLst>
          </p:cNvPr>
          <p:cNvPicPr>
            <a:picLocks noChangeAspect="1"/>
          </p:cNvPicPr>
          <p:nvPr/>
        </p:nvPicPr>
        <p:blipFill rotWithShape="1">
          <a:blip r:embed="rId2"/>
          <a:srcRect r="42698"/>
          <a:stretch/>
        </p:blipFill>
        <p:spPr>
          <a:xfrm>
            <a:off x="764953" y="5068258"/>
            <a:ext cx="6179288" cy="1728000"/>
          </a:xfrm>
          <a:prstGeom prst="rect">
            <a:avLst/>
          </a:prstGeom>
        </p:spPr>
      </p:pic>
      <p:sp>
        <p:nvSpPr>
          <p:cNvPr id="6" name="文本框 5">
            <a:extLst>
              <a:ext uri="{FF2B5EF4-FFF2-40B4-BE49-F238E27FC236}">
                <a16:creationId xmlns:a16="http://schemas.microsoft.com/office/drawing/2014/main" id="{462A232B-6971-1438-AA7A-5BEBD35A6F48}"/>
              </a:ext>
            </a:extLst>
          </p:cNvPr>
          <p:cNvSpPr txBox="1"/>
          <p:nvPr/>
        </p:nvSpPr>
        <p:spPr>
          <a:xfrm>
            <a:off x="687615" y="4698341"/>
            <a:ext cx="6097464" cy="369332"/>
          </a:xfrm>
          <a:prstGeom prst="rect">
            <a:avLst/>
          </a:prstGeom>
          <a:noFill/>
        </p:spPr>
        <p:txBody>
          <a:bodyPr wrap="square">
            <a:spAutoFit/>
          </a:bodyPr>
          <a:lstStyle/>
          <a:p>
            <a:r>
              <a:rPr lang="zh-CN" altLang="en-US" dirty="0"/>
              <a:t>可视化模型（</a:t>
            </a:r>
            <a:r>
              <a:rPr lang="en-US" altLang="zh-CN" dirty="0"/>
              <a:t>MRI data, X-ray data</a:t>
            </a:r>
            <a:r>
              <a:rPr lang="zh-CN" altLang="en-US" dirty="0"/>
              <a:t>）</a:t>
            </a:r>
          </a:p>
        </p:txBody>
      </p:sp>
      <p:pic>
        <p:nvPicPr>
          <p:cNvPr id="5" name="图片 4">
            <a:extLst>
              <a:ext uri="{FF2B5EF4-FFF2-40B4-BE49-F238E27FC236}">
                <a16:creationId xmlns:a16="http://schemas.microsoft.com/office/drawing/2014/main" id="{66F684FF-0763-6002-6BBC-B2EBA51E3465}"/>
              </a:ext>
            </a:extLst>
          </p:cNvPr>
          <p:cNvPicPr>
            <a:picLocks noChangeAspect="1"/>
          </p:cNvPicPr>
          <p:nvPr/>
        </p:nvPicPr>
        <p:blipFill>
          <a:blip r:embed="rId3"/>
          <a:stretch>
            <a:fillRect/>
          </a:stretch>
        </p:blipFill>
        <p:spPr>
          <a:xfrm>
            <a:off x="7965551" y="0"/>
            <a:ext cx="4230625" cy="68580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p:cNvSpPr>
          <p:nvPr>
            <p:ph type="title"/>
          </p:nvPr>
        </p:nvSpPr>
        <p:spPr/>
        <p:txBody>
          <a:bodyPr vert="horz" wrap="square" lIns="91440" tIns="45720" rIns="91440" bIns="45720" anchor="ctr"/>
          <a:lstStyle/>
          <a:p>
            <a:pPr algn="ctr" eaLnBrk="1" hangingPunct="1"/>
            <a:r>
              <a:rPr lang="zh-CN" altLang="en-US" dirty="0"/>
              <a:t>次基本元音</a:t>
            </a:r>
          </a:p>
        </p:txBody>
      </p:sp>
      <p:pic>
        <p:nvPicPr>
          <p:cNvPr id="3" name="图片 2">
            <a:extLst>
              <a:ext uri="{FF2B5EF4-FFF2-40B4-BE49-F238E27FC236}">
                <a16:creationId xmlns:a16="http://schemas.microsoft.com/office/drawing/2014/main" id="{EC094E86-96DC-1FF4-A806-0C782AE318AB}"/>
              </a:ext>
            </a:extLst>
          </p:cNvPr>
          <p:cNvPicPr>
            <a:picLocks noChangeAspect="1"/>
          </p:cNvPicPr>
          <p:nvPr/>
        </p:nvPicPr>
        <p:blipFill>
          <a:blip r:embed="rId12"/>
          <a:stretch>
            <a:fillRect/>
          </a:stretch>
        </p:blipFill>
        <p:spPr>
          <a:xfrm>
            <a:off x="1721120" y="1236981"/>
            <a:ext cx="8124825" cy="5267325"/>
          </a:xfrm>
          <a:prstGeom prst="rect">
            <a:avLst/>
          </a:prstGeom>
        </p:spPr>
      </p:pic>
      <p:pic>
        <p:nvPicPr>
          <p:cNvPr id="4" name="0169雨">
            <a:hlinkClick r:id="" action="ppaction://media"/>
            <a:extLst>
              <a:ext uri="{FF2B5EF4-FFF2-40B4-BE49-F238E27FC236}">
                <a16:creationId xmlns:a16="http://schemas.microsoft.com/office/drawing/2014/main" id="{4AE742CD-C84A-9A0E-4574-9CF9A8FAC2C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795867" y="2683933"/>
            <a:ext cx="609600" cy="609600"/>
          </a:xfrm>
          <a:prstGeom prst="rect">
            <a:avLst/>
          </a:prstGeom>
        </p:spPr>
      </p:pic>
      <p:sp>
        <p:nvSpPr>
          <p:cNvPr id="5" name="文本框 4">
            <a:extLst>
              <a:ext uri="{FF2B5EF4-FFF2-40B4-BE49-F238E27FC236}">
                <a16:creationId xmlns:a16="http://schemas.microsoft.com/office/drawing/2014/main" id="{CF3B117C-4ABF-038D-DD3B-55405FEDD253}"/>
              </a:ext>
            </a:extLst>
          </p:cNvPr>
          <p:cNvSpPr txBox="1"/>
          <p:nvPr/>
        </p:nvSpPr>
        <p:spPr>
          <a:xfrm>
            <a:off x="586904" y="3293533"/>
            <a:ext cx="2414444" cy="369332"/>
          </a:xfrm>
          <a:prstGeom prst="rect">
            <a:avLst/>
          </a:prstGeom>
          <a:noFill/>
        </p:spPr>
        <p:txBody>
          <a:bodyPr wrap="none" rtlCol="0">
            <a:spAutoFit/>
          </a:bodyPr>
          <a:lstStyle/>
          <a:p>
            <a:r>
              <a:rPr lang="zh-CN" altLang="en-US" dirty="0"/>
              <a:t>岳阳平江“雨”</a:t>
            </a:r>
            <a:r>
              <a:rPr lang="en-US" altLang="zh-CN" dirty="0"/>
              <a:t>[ø445]</a:t>
            </a:r>
            <a:endParaRPr lang="zh-CN" altLang="en-US" dirty="0"/>
          </a:p>
        </p:txBody>
      </p:sp>
      <p:pic>
        <p:nvPicPr>
          <p:cNvPr id="6" name="00614该：应该，该死">
            <a:hlinkClick r:id="" action="ppaction://media"/>
            <a:extLst>
              <a:ext uri="{FF2B5EF4-FFF2-40B4-BE49-F238E27FC236}">
                <a16:creationId xmlns:a16="http://schemas.microsoft.com/office/drawing/2014/main" id="{B101CBA4-7F88-2C90-AE8B-632253B0CCE4}"/>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719667" y="3861678"/>
            <a:ext cx="609600" cy="609600"/>
          </a:xfrm>
          <a:prstGeom prst="rect">
            <a:avLst/>
          </a:prstGeom>
        </p:spPr>
      </p:pic>
      <p:sp>
        <p:nvSpPr>
          <p:cNvPr id="7" name="文本框 6">
            <a:extLst>
              <a:ext uri="{FF2B5EF4-FFF2-40B4-BE49-F238E27FC236}">
                <a16:creationId xmlns:a16="http://schemas.microsoft.com/office/drawing/2014/main" id="{74EA2E34-2288-B8DA-00A5-E7ABD46CEA17}"/>
              </a:ext>
            </a:extLst>
          </p:cNvPr>
          <p:cNvSpPr txBox="1"/>
          <p:nvPr/>
        </p:nvSpPr>
        <p:spPr>
          <a:xfrm>
            <a:off x="1405466" y="3908013"/>
            <a:ext cx="2413001" cy="369332"/>
          </a:xfrm>
          <a:prstGeom prst="rect">
            <a:avLst/>
          </a:prstGeom>
          <a:noFill/>
        </p:spPr>
        <p:txBody>
          <a:bodyPr wrap="square" rtlCol="0">
            <a:spAutoFit/>
          </a:bodyPr>
          <a:lstStyle/>
          <a:p>
            <a:r>
              <a:rPr lang="zh-CN" altLang="en-US" dirty="0"/>
              <a:t>武宁泉口“该”</a:t>
            </a:r>
            <a:r>
              <a:rPr lang="en-US" altLang="zh-CN" dirty="0"/>
              <a:t>[kø33]</a:t>
            </a:r>
            <a:endParaRPr lang="zh-CN" altLang="en-US" dirty="0"/>
          </a:p>
        </p:txBody>
      </p:sp>
      <p:pic>
        <p:nvPicPr>
          <p:cNvPr id="8" name="00673排：竹排">
            <a:hlinkClick r:id="" action="ppaction://media"/>
            <a:extLst>
              <a:ext uri="{FF2B5EF4-FFF2-40B4-BE49-F238E27FC236}">
                <a16:creationId xmlns:a16="http://schemas.microsoft.com/office/drawing/2014/main" id="{B0D912CF-7032-BACD-94A0-C056533D27A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555760" y="4559828"/>
            <a:ext cx="609600" cy="609600"/>
          </a:xfrm>
          <a:prstGeom prst="rect">
            <a:avLst/>
          </a:prstGeom>
        </p:spPr>
      </p:pic>
      <p:sp>
        <p:nvSpPr>
          <p:cNvPr id="9" name="文本框 8">
            <a:extLst>
              <a:ext uri="{FF2B5EF4-FFF2-40B4-BE49-F238E27FC236}">
                <a16:creationId xmlns:a16="http://schemas.microsoft.com/office/drawing/2014/main" id="{BF492F3B-C32D-EB02-A6C2-4F66E2B3AF44}"/>
              </a:ext>
            </a:extLst>
          </p:cNvPr>
          <p:cNvSpPr txBox="1"/>
          <p:nvPr/>
        </p:nvSpPr>
        <p:spPr>
          <a:xfrm>
            <a:off x="1373659" y="4616243"/>
            <a:ext cx="2444808" cy="369332"/>
          </a:xfrm>
          <a:prstGeom prst="rect">
            <a:avLst/>
          </a:prstGeom>
          <a:noFill/>
        </p:spPr>
        <p:txBody>
          <a:bodyPr wrap="square" rtlCol="0">
            <a:spAutoFit/>
          </a:bodyPr>
          <a:lstStyle/>
          <a:p>
            <a:r>
              <a:rPr lang="zh-CN" altLang="en-US" dirty="0"/>
              <a:t>武宁泉口“排”</a:t>
            </a:r>
            <a:r>
              <a:rPr lang="en-US" altLang="zh-CN" dirty="0"/>
              <a:t>[bɛ31]</a:t>
            </a:r>
            <a:endParaRPr lang="zh-CN" altLang="en-US" dirty="0"/>
          </a:p>
        </p:txBody>
      </p:sp>
      <p:pic>
        <p:nvPicPr>
          <p:cNvPr id="10" name="02420搬：搬家，搬运">
            <a:hlinkClick r:id="" action="ppaction://media"/>
            <a:extLst>
              <a:ext uri="{FF2B5EF4-FFF2-40B4-BE49-F238E27FC236}">
                <a16:creationId xmlns:a16="http://schemas.microsoft.com/office/drawing/2014/main" id="{A74C8944-524F-6443-789F-7AABD59F09BF}"/>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648893" y="5456791"/>
            <a:ext cx="609600" cy="609600"/>
          </a:xfrm>
          <a:prstGeom prst="rect">
            <a:avLst/>
          </a:prstGeom>
        </p:spPr>
      </p:pic>
      <p:sp>
        <p:nvSpPr>
          <p:cNvPr id="11" name="文本框 10">
            <a:extLst>
              <a:ext uri="{FF2B5EF4-FFF2-40B4-BE49-F238E27FC236}">
                <a16:creationId xmlns:a16="http://schemas.microsoft.com/office/drawing/2014/main" id="{3356D1B3-B23F-40B8-F953-9DB86AD635FD}"/>
              </a:ext>
            </a:extLst>
          </p:cNvPr>
          <p:cNvSpPr txBox="1"/>
          <p:nvPr/>
        </p:nvSpPr>
        <p:spPr>
          <a:xfrm>
            <a:off x="1605953" y="5473724"/>
            <a:ext cx="2720513" cy="369332"/>
          </a:xfrm>
          <a:prstGeom prst="rect">
            <a:avLst/>
          </a:prstGeom>
          <a:noFill/>
        </p:spPr>
        <p:txBody>
          <a:bodyPr wrap="square" rtlCol="0">
            <a:spAutoFit/>
          </a:bodyPr>
          <a:lstStyle/>
          <a:p>
            <a:r>
              <a:rPr lang="zh-CN" altLang="en-US" dirty="0"/>
              <a:t>通城塘湖</a:t>
            </a:r>
            <a:r>
              <a:rPr lang="zh-CN" altLang="en-US"/>
              <a:t>“搬”</a:t>
            </a:r>
            <a:r>
              <a:rPr lang="en-US" altLang="zh-CN" dirty="0"/>
              <a:t>[pœn212]</a:t>
            </a:r>
            <a:endParaRPr lang="zh-CN" altLang="en-US" dirty="0"/>
          </a:p>
        </p:txBody>
      </p:sp>
      <p:pic>
        <p:nvPicPr>
          <p:cNvPr id="12" name="0582丢">
            <a:hlinkClick r:id="" action="ppaction://media"/>
            <a:extLst>
              <a:ext uri="{FF2B5EF4-FFF2-40B4-BE49-F238E27FC236}">
                <a16:creationId xmlns:a16="http://schemas.microsoft.com/office/drawing/2014/main" id="{61C93DA4-7281-6916-20F0-E7C53F62BED7}"/>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8492067" y="2050785"/>
            <a:ext cx="609600" cy="609600"/>
          </a:xfrm>
          <a:prstGeom prst="rect">
            <a:avLst/>
          </a:prstGeom>
        </p:spPr>
      </p:pic>
      <p:sp>
        <p:nvSpPr>
          <p:cNvPr id="15" name="文本框 14">
            <a:extLst>
              <a:ext uri="{FF2B5EF4-FFF2-40B4-BE49-F238E27FC236}">
                <a16:creationId xmlns:a16="http://schemas.microsoft.com/office/drawing/2014/main" id="{36B07D37-EAFF-E72B-71AC-BA3FE9704298}"/>
              </a:ext>
            </a:extLst>
          </p:cNvPr>
          <p:cNvSpPr txBox="1"/>
          <p:nvPr/>
        </p:nvSpPr>
        <p:spPr>
          <a:xfrm>
            <a:off x="9167956" y="2108827"/>
            <a:ext cx="2605200" cy="369332"/>
          </a:xfrm>
          <a:prstGeom prst="rect">
            <a:avLst/>
          </a:prstGeom>
          <a:noFill/>
        </p:spPr>
        <p:txBody>
          <a:bodyPr wrap="none" rtlCol="0">
            <a:spAutoFit/>
          </a:bodyPr>
          <a:lstStyle/>
          <a:p>
            <a:r>
              <a:rPr lang="zh-CN" altLang="en-US" dirty="0"/>
              <a:t>岳阳平江“丢”</a:t>
            </a:r>
            <a:r>
              <a:rPr lang="en-US" altLang="zh-CN" dirty="0"/>
              <a:t>[tiəɯ33]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8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350"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89" fill="hold"/>
                                        <p:tgtEl>
                                          <p:spTgt spid="1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418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4"/>
                </p:tgtEl>
              </p:cMediaNode>
            </p:audio>
            <p:audio>
              <p:cMediaNode vol="80000">
                <p:cTn id="24" fill="hold" display="0">
                  <p:stCondLst>
                    <p:cond delay="indefinite"/>
                  </p:stCondLst>
                  <p:endCondLst>
                    <p:cond evt="onStopAudio" delay="0">
                      <p:tgtEl>
                        <p:sldTgt/>
                      </p:tgtEl>
                    </p:cond>
                  </p:endCondLst>
                </p:cTn>
                <p:tgtEl>
                  <p:spTgt spid="6"/>
                </p:tgtEl>
              </p:cMediaNode>
            </p:audio>
            <p:audio>
              <p:cMediaNode vol="80000">
                <p:cTn id="25" fill="hold" display="0">
                  <p:stCondLst>
                    <p:cond delay="indefinite"/>
                  </p:stCondLst>
                  <p:endCondLst>
                    <p:cond evt="onStopAudio" delay="0">
                      <p:tgtEl>
                        <p:sldTgt/>
                      </p:tgtEl>
                    </p:cond>
                  </p:endCondLst>
                </p:cTn>
                <p:tgtEl>
                  <p:spTgt spid="8"/>
                </p:tgtEl>
              </p:cMediaNode>
            </p:audio>
            <p:audio>
              <p:cMediaNode vol="80000">
                <p:cTn id="26" fill="hold" display="0">
                  <p:stCondLst>
                    <p:cond delay="indefinite"/>
                  </p:stCondLst>
                  <p:endCondLst>
                    <p:cond evt="onStopAudio" delay="0">
                      <p:tgtEl>
                        <p:sldTgt/>
                      </p:tgtEl>
                    </p:cond>
                  </p:endCondLst>
                </p:cTn>
                <p:tgtEl>
                  <p:spTgt spid="10"/>
                </p:tgtEl>
              </p:cMediaNode>
            </p:audio>
            <p:audio>
              <p:cMediaNode vol="80000">
                <p:cTn id="27" fill="hold" display="0">
                  <p:stCondLst>
                    <p:cond delay="indefinite"/>
                  </p:stCondLst>
                  <p:endCondLst>
                    <p:cond evt="onStopAudio" delay="0">
                      <p:tgtEl>
                        <p:sldTgt/>
                      </p:tgtEl>
                    </p:cond>
                  </p:endCondLst>
                </p:cTn>
                <p:tgtEl>
                  <p:spTgt spid="12"/>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p:cNvSpPr>
          <p:nvPr>
            <p:ph idx="1"/>
          </p:nvPr>
        </p:nvSpPr>
        <p:spPr/>
        <p:txBody>
          <a:bodyPr vert="horz" wrap="square" lIns="91440" tIns="45720" rIns="91440" bIns="45720" anchor="t"/>
          <a:lstStyle/>
          <a:p>
            <a:pPr eaLnBrk="1" hangingPunct="1">
              <a:buFont typeface="Wingdings" panose="05000000000000000000" pitchFamily="2" charset="2"/>
              <a:buNone/>
            </a:pPr>
            <a:r>
              <a:rPr lang="en-US" altLang="zh-CN" dirty="0"/>
              <a:t> </a:t>
            </a:r>
            <a:endParaRPr lang="zh-CN" altLang="en-US" dirty="0"/>
          </a:p>
        </p:txBody>
      </p:sp>
      <p:sp>
        <p:nvSpPr>
          <p:cNvPr id="57347" name="Rectangle 2"/>
          <p:cNvSpPr>
            <a:spLocks noGrp="1"/>
          </p:cNvSpPr>
          <p:nvPr>
            <p:ph type="title"/>
          </p:nvPr>
        </p:nvSpPr>
        <p:spPr/>
        <p:txBody>
          <a:bodyPr vert="horz" wrap="square" lIns="91440" tIns="45720" rIns="91440" bIns="45720" anchor="ctr"/>
          <a:lstStyle/>
          <a:p>
            <a:pPr algn="ctr" eaLnBrk="1" hangingPunct="1"/>
            <a:r>
              <a:rPr lang="zh-CN" altLang="en-US" dirty="0"/>
              <a:t>央元音</a:t>
            </a:r>
          </a:p>
        </p:txBody>
      </p:sp>
      <p:pic>
        <p:nvPicPr>
          <p:cNvPr id="3" name="图片 2">
            <a:extLst>
              <a:ext uri="{FF2B5EF4-FFF2-40B4-BE49-F238E27FC236}">
                <a16:creationId xmlns:a16="http://schemas.microsoft.com/office/drawing/2014/main" id="{2B1C470A-0C68-977D-5CE8-D4A8A6122D44}"/>
              </a:ext>
            </a:extLst>
          </p:cNvPr>
          <p:cNvPicPr>
            <a:picLocks noChangeAspect="1"/>
          </p:cNvPicPr>
          <p:nvPr/>
        </p:nvPicPr>
        <p:blipFill>
          <a:blip r:embed="rId2"/>
          <a:stretch>
            <a:fillRect/>
          </a:stretch>
        </p:blipFill>
        <p:spPr>
          <a:xfrm>
            <a:off x="1940454" y="1098159"/>
            <a:ext cx="8124825" cy="51530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p:cNvSpPr>
          <p:nvPr>
            <p:ph type="title"/>
          </p:nvPr>
        </p:nvSpPr>
        <p:spPr/>
        <p:txBody>
          <a:bodyPr vert="horz" wrap="square" lIns="91440" tIns="45720" rIns="91440" bIns="45720" anchor="ctr"/>
          <a:lstStyle/>
          <a:p>
            <a:pPr algn="ctr" eaLnBrk="1" hangingPunct="1"/>
            <a:r>
              <a:rPr lang="zh-CN" altLang="en-US" dirty="0"/>
              <a:t>元音舌位图</a:t>
            </a:r>
          </a:p>
        </p:txBody>
      </p:sp>
      <p:pic>
        <p:nvPicPr>
          <p:cNvPr id="3" name="图片 2">
            <a:extLst>
              <a:ext uri="{FF2B5EF4-FFF2-40B4-BE49-F238E27FC236}">
                <a16:creationId xmlns:a16="http://schemas.microsoft.com/office/drawing/2014/main" id="{48DEB434-EBE3-631D-B61B-A2960065E077}"/>
              </a:ext>
            </a:extLst>
          </p:cNvPr>
          <p:cNvPicPr>
            <a:picLocks noChangeAspect="1"/>
          </p:cNvPicPr>
          <p:nvPr/>
        </p:nvPicPr>
        <p:blipFill>
          <a:blip r:embed="rId2"/>
          <a:stretch>
            <a:fillRect/>
          </a:stretch>
        </p:blipFill>
        <p:spPr>
          <a:xfrm>
            <a:off x="1327928" y="1334008"/>
            <a:ext cx="7753350" cy="507682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标题 2"/>
          <p:cNvSpPr>
            <a:spLocks noGrp="1"/>
          </p:cNvSpPr>
          <p:nvPr>
            <p:ph type="title"/>
          </p:nvPr>
        </p:nvSpPr>
        <p:spPr>
          <a:xfrm>
            <a:off x="2096453" y="468313"/>
            <a:ext cx="8229600" cy="1143000"/>
          </a:xfrm>
        </p:spPr>
        <p:txBody>
          <a:bodyPr vert="horz" wrap="square" lIns="91440" tIns="45720" rIns="91440" bIns="45720" anchor="ctr"/>
          <a:lstStyle/>
          <a:p>
            <a:pPr algn="ctr" eaLnBrk="1" hangingPunct="1"/>
            <a:r>
              <a:rPr lang="zh-CN" altLang="en-US" dirty="0"/>
              <a:t>国际音标中舌面元音的描写</a:t>
            </a:r>
          </a:p>
        </p:txBody>
      </p:sp>
      <p:pic>
        <p:nvPicPr>
          <p:cNvPr id="59396" name="Picture 2"/>
          <p:cNvPicPr>
            <a:picLocks noChangeAspect="1"/>
          </p:cNvPicPr>
          <p:nvPr/>
        </p:nvPicPr>
        <p:blipFill>
          <a:blip r:embed="rId2"/>
          <a:srcRect r="33661"/>
          <a:stretch>
            <a:fillRect/>
          </a:stretch>
        </p:blipFill>
        <p:spPr>
          <a:xfrm>
            <a:off x="2096770" y="1611630"/>
            <a:ext cx="7589520" cy="4417695"/>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p:nvPr>
        </p:nvSpPr>
        <p:spPr/>
        <p:txBody>
          <a:bodyPr vert="horz" wrap="square" lIns="91440" tIns="45720" rIns="91440" bIns="45720" anchor="ctr"/>
          <a:lstStyle/>
          <a:p>
            <a:pPr algn="ctr" eaLnBrk="1" hangingPunct="1"/>
            <a:r>
              <a:rPr lang="zh-CN" altLang="en-US" dirty="0"/>
              <a:t>舌尖元音</a:t>
            </a:r>
          </a:p>
        </p:txBody>
      </p:sp>
      <p:sp>
        <p:nvSpPr>
          <p:cNvPr id="60419" name="Rectangle 3"/>
          <p:cNvSpPr>
            <a:spLocks noGrp="1"/>
          </p:cNvSpPr>
          <p:nvPr>
            <p:ph type="body"/>
          </p:nvPr>
        </p:nvSpPr>
        <p:spPr>
          <a:xfrm>
            <a:off x="1282700" y="1304925"/>
            <a:ext cx="10010775" cy="5271135"/>
          </a:xfrm>
        </p:spPr>
        <p:txBody>
          <a:bodyPr vert="horz" wrap="square" lIns="91440" tIns="45720" rIns="91440" bIns="45720" anchor="t">
            <a:normAutofit lnSpcReduction="10000"/>
          </a:bodyPr>
          <a:lstStyle/>
          <a:p>
            <a:pPr fontAlgn="auto">
              <a:lnSpc>
                <a:spcPct val="100000"/>
              </a:lnSpc>
              <a:buFont typeface="Wingdings" panose="05000000000000000000" charset="0"/>
              <a:buChar char="Ø"/>
            </a:pPr>
            <a:r>
              <a:rPr lang="en-US" altLang="zh-CN" sz="2800" dirty="0">
                <a:latin typeface="宋体" panose="02010600030101010101" pitchFamily="2" charset="-122"/>
                <a:sym typeface="宋体" panose="02010600030101010101" pitchFamily="2" charset="-122"/>
              </a:rPr>
              <a:t> </a:t>
            </a:r>
            <a:r>
              <a:rPr lang="zh-CN" altLang="en-US" sz="2800" dirty="0">
                <a:solidFill>
                  <a:srgbClr val="FF0000"/>
                </a:solidFill>
                <a:latin typeface="宋体" panose="02010600030101010101" pitchFamily="2" charset="-122"/>
                <a:sym typeface="宋体" panose="02010600030101010101" pitchFamily="2" charset="-122"/>
              </a:rPr>
              <a:t>通过舌尖的伸抬调制共鸣腔形状产生的元音称为舌尖元音。</a:t>
            </a:r>
            <a:r>
              <a:rPr lang="zh-CN" altLang="en-US" sz="2800" dirty="0">
                <a:latin typeface="宋体" panose="02010600030101010101" pitchFamily="2" charset="-122"/>
                <a:sym typeface="宋体" panose="02010600030101010101" pitchFamily="2" charset="-122"/>
              </a:rPr>
              <a:t>发舌尖元音时舌位靠前，开口度较小，声道形状主要由舌尖动作调制。</a:t>
            </a:r>
          </a:p>
          <a:p>
            <a:pPr fontAlgn="auto">
              <a:lnSpc>
                <a:spcPct val="100000"/>
              </a:lnSpc>
              <a:buFont typeface="Wingdings" panose="05000000000000000000" charset="0"/>
              <a:buChar char="Ø"/>
            </a:pPr>
            <a:r>
              <a:rPr lang="zh-CN" altLang="en-US" sz="2800" dirty="0">
                <a:latin typeface="宋体" panose="02010600030101010101" pitchFamily="2" charset="-122"/>
                <a:sym typeface="宋体" panose="02010600030101010101" pitchFamily="2" charset="-122"/>
              </a:rPr>
              <a:t> 舌尖前伸靠近</a:t>
            </a:r>
            <a:r>
              <a:rPr lang="zh-CN" altLang="en-US" sz="2800" dirty="0">
                <a:solidFill>
                  <a:srgbClr val="FF0000"/>
                </a:solidFill>
                <a:latin typeface="宋体" panose="02010600030101010101" pitchFamily="2" charset="-122"/>
                <a:sym typeface="宋体" panose="02010600030101010101" pitchFamily="2" charset="-122"/>
              </a:rPr>
              <a:t>齿背</a:t>
            </a:r>
            <a:r>
              <a:rPr lang="zh-CN" altLang="en-US" sz="2800" dirty="0">
                <a:latin typeface="宋体" panose="02010600030101010101" pitchFamily="2" charset="-122"/>
                <a:sym typeface="宋体" panose="02010600030101010101" pitchFamily="2" charset="-122"/>
              </a:rPr>
              <a:t>发出的是</a:t>
            </a:r>
            <a:r>
              <a:rPr lang="zh-CN" altLang="en-US" sz="2800" dirty="0">
                <a:solidFill>
                  <a:srgbClr val="FF0000"/>
                </a:solidFill>
                <a:latin typeface="宋体" panose="02010600030101010101" pitchFamily="2" charset="-122"/>
                <a:sym typeface="宋体" panose="02010600030101010101" pitchFamily="2" charset="-122"/>
              </a:rPr>
              <a:t>舌尖前元音</a:t>
            </a:r>
            <a:r>
              <a:rPr lang="zh-CN" altLang="en-US" sz="2800" dirty="0">
                <a:latin typeface="宋体" panose="02010600030101010101" pitchFamily="2" charset="-122"/>
                <a:sym typeface="宋体" panose="02010600030101010101" pitchFamily="2" charset="-122"/>
              </a:rPr>
              <a:t>，</a:t>
            </a:r>
          </a:p>
          <a:p>
            <a:pPr fontAlgn="auto">
              <a:lnSpc>
                <a:spcPct val="100000"/>
              </a:lnSpc>
              <a:buFont typeface="Wingdings" panose="05000000000000000000" charset="0"/>
              <a:buChar char="Ø"/>
            </a:pPr>
            <a:r>
              <a:rPr lang="zh-CN" altLang="en-US" sz="2800" dirty="0">
                <a:latin typeface="宋体" panose="02010600030101010101" pitchFamily="2" charset="-122"/>
                <a:sym typeface="宋体" panose="02010600030101010101" pitchFamily="2" charset="-122"/>
              </a:rPr>
              <a:t> 舌尖上翘靠近</a:t>
            </a:r>
            <a:r>
              <a:rPr lang="zh-CN" altLang="en-US" sz="2800" dirty="0">
                <a:solidFill>
                  <a:srgbClr val="FF0000"/>
                </a:solidFill>
                <a:latin typeface="宋体" panose="02010600030101010101" pitchFamily="2" charset="-122"/>
                <a:sym typeface="宋体" panose="02010600030101010101" pitchFamily="2" charset="-122"/>
              </a:rPr>
              <a:t>硬腭</a:t>
            </a:r>
            <a:r>
              <a:rPr lang="zh-CN" altLang="en-US" sz="2800" dirty="0">
                <a:latin typeface="宋体" panose="02010600030101010101" pitchFamily="2" charset="-122"/>
                <a:sym typeface="宋体" panose="02010600030101010101" pitchFamily="2" charset="-122"/>
              </a:rPr>
              <a:t>发出的是</a:t>
            </a:r>
            <a:r>
              <a:rPr lang="zh-CN" altLang="en-US" sz="2800" dirty="0">
                <a:solidFill>
                  <a:srgbClr val="FF0000"/>
                </a:solidFill>
                <a:latin typeface="宋体" panose="02010600030101010101" pitchFamily="2" charset="-122"/>
                <a:sym typeface="宋体" panose="02010600030101010101" pitchFamily="2" charset="-122"/>
              </a:rPr>
              <a:t>舌尖后元音</a:t>
            </a:r>
            <a:r>
              <a:rPr lang="zh-CN" altLang="en-US" sz="2800" dirty="0">
                <a:latin typeface="宋体" panose="02010600030101010101" pitchFamily="2" charset="-122"/>
                <a:sym typeface="宋体" panose="02010600030101010101" pitchFamily="2" charset="-122"/>
              </a:rPr>
              <a:t>。</a:t>
            </a:r>
          </a:p>
          <a:p>
            <a:pPr fontAlgn="auto">
              <a:lnSpc>
                <a:spcPct val="100000"/>
              </a:lnSpc>
              <a:buFont typeface="Wingdings" panose="05000000000000000000" charset="0"/>
              <a:buChar char="Ø"/>
            </a:pPr>
            <a:r>
              <a:rPr lang="zh-CN" altLang="en-US" sz="2800" dirty="0">
                <a:latin typeface="宋体" panose="02010600030101010101" pitchFamily="2" charset="-122"/>
                <a:sym typeface="宋体" panose="02010600030101010101" pitchFamily="2" charset="-122"/>
              </a:rPr>
              <a:t> 发舌尖元音时唇形展平是</a:t>
            </a:r>
            <a:r>
              <a:rPr lang="zh-CN" altLang="en-US" sz="2800" dirty="0">
                <a:solidFill>
                  <a:srgbClr val="FF0000"/>
                </a:solidFill>
                <a:latin typeface="宋体" panose="02010600030101010101" pitchFamily="2" charset="-122"/>
                <a:sym typeface="宋体" panose="02010600030101010101" pitchFamily="2" charset="-122"/>
              </a:rPr>
              <a:t>舌尖展唇元音</a:t>
            </a:r>
            <a:r>
              <a:rPr lang="zh-CN" altLang="en-US" sz="2800" dirty="0">
                <a:latin typeface="宋体" panose="02010600030101010101" pitchFamily="2" charset="-122"/>
                <a:sym typeface="宋体" panose="02010600030101010101" pitchFamily="2" charset="-122"/>
              </a:rPr>
              <a:t>，唇形撮圆则是</a:t>
            </a:r>
            <a:r>
              <a:rPr lang="zh-CN" altLang="en-US" sz="2800" dirty="0">
                <a:solidFill>
                  <a:srgbClr val="FF0000"/>
                </a:solidFill>
                <a:latin typeface="宋体" panose="02010600030101010101" pitchFamily="2" charset="-122"/>
                <a:sym typeface="宋体" panose="02010600030101010101" pitchFamily="2" charset="-122"/>
              </a:rPr>
              <a:t>舌尖圆唇元音</a:t>
            </a:r>
            <a:r>
              <a:rPr lang="zh-CN" altLang="en-US" sz="2800" dirty="0">
                <a:latin typeface="宋体" panose="02010600030101010101" pitchFamily="2" charset="-122"/>
                <a:sym typeface="宋体" panose="02010600030101010101" pitchFamily="2" charset="-122"/>
              </a:rPr>
              <a:t>。舌尖元音共有以下</a:t>
            </a:r>
            <a:r>
              <a:rPr lang="en-US" altLang="zh-CN" sz="2800" dirty="0">
                <a:latin typeface="宋体" panose="02010600030101010101" pitchFamily="2" charset="-122"/>
                <a:sym typeface="宋体" panose="02010600030101010101" pitchFamily="2" charset="-122"/>
              </a:rPr>
              <a:t>4</a:t>
            </a:r>
            <a:r>
              <a:rPr lang="zh-CN" altLang="en-US" sz="2800" dirty="0">
                <a:latin typeface="宋体" panose="02010600030101010101" pitchFamily="2" charset="-122"/>
                <a:sym typeface="宋体" panose="02010600030101010101" pitchFamily="2" charset="-122"/>
              </a:rPr>
              <a:t>个：</a:t>
            </a:r>
          </a:p>
          <a:p>
            <a:pPr fontAlgn="auto">
              <a:lnSpc>
                <a:spcPct val="100000"/>
              </a:lnSpc>
              <a:buFont typeface="Wingdings" panose="05000000000000000000" pitchFamily="2" charset="2"/>
              <a:buNone/>
            </a:pPr>
            <a:r>
              <a:rPr lang="zh-CN" altLang="en-US" sz="2800" dirty="0">
                <a:sym typeface="IpaPanADD" panose="00000400000000000000" pitchFamily="2" charset="2"/>
              </a:rPr>
              <a:t>                                       展唇      圆唇</a:t>
            </a:r>
          </a:p>
          <a:p>
            <a:pPr fontAlgn="auto">
              <a:lnSpc>
                <a:spcPct val="100000"/>
              </a:lnSpc>
              <a:buFont typeface="Wingdings" panose="05000000000000000000" pitchFamily="2" charset="2"/>
              <a:buNone/>
            </a:pPr>
            <a:r>
              <a:rPr lang="zh-CN" altLang="en-US" sz="2800" dirty="0">
                <a:sym typeface="IpaPanADD" panose="00000400000000000000" pitchFamily="2" charset="2"/>
              </a:rPr>
              <a:t>                       舌尖前   </a:t>
            </a:r>
            <a:r>
              <a:rPr lang="zh-CN" altLang="en-US" sz="2800" dirty="0">
                <a:latin typeface="IrisUPC" panose="020B0502040204020203" pitchFamily="34" charset="-34"/>
                <a:cs typeface="IrisUPC" panose="020B0502040204020203" pitchFamily="34" charset="-34"/>
                <a:sym typeface="IpaPanADD" panose="00000400000000000000" pitchFamily="2" charset="2"/>
              </a:rPr>
              <a:t> </a:t>
            </a:r>
            <a:r>
              <a:rPr lang="zh-CN" altLang="en-US" sz="2800" dirty="0">
                <a:latin typeface="IPAPANNEW"/>
                <a:sym typeface="IpaPanADD" panose="00000400000000000000" pitchFamily="2" charset="2"/>
              </a:rPr>
              <a:t></a:t>
            </a:r>
          </a:p>
          <a:p>
            <a:pPr fontAlgn="auto">
              <a:lnSpc>
                <a:spcPct val="100000"/>
              </a:lnSpc>
              <a:buFont typeface="Wingdings" panose="05000000000000000000" pitchFamily="2" charset="2"/>
              <a:buNone/>
            </a:pPr>
            <a:r>
              <a:rPr lang="zh-CN" altLang="en-US" sz="2800" dirty="0">
                <a:latin typeface="IPAPANNEW"/>
                <a:sym typeface="IpaPanADD" panose="00000400000000000000" pitchFamily="2" charset="2"/>
              </a:rPr>
              <a:t>                      </a:t>
            </a:r>
            <a:endParaRPr lang="en-US" altLang="zh-CN" sz="2800" dirty="0">
              <a:latin typeface="IPAPANNEW"/>
              <a:sym typeface="IpaPanADD" panose="00000400000000000000" pitchFamily="2" charset="2"/>
            </a:endParaRPr>
          </a:p>
          <a:p>
            <a:pPr fontAlgn="auto">
              <a:lnSpc>
                <a:spcPct val="100000"/>
              </a:lnSpc>
              <a:buFont typeface="Wingdings" panose="05000000000000000000" pitchFamily="2" charset="2"/>
              <a:buNone/>
            </a:pPr>
            <a:r>
              <a:rPr lang="zh-CN" altLang="en-US" sz="2800" dirty="0">
                <a:latin typeface="IPAPANNEW"/>
                <a:sym typeface="IpaPanADD" panose="00000400000000000000" pitchFamily="2" charset="2"/>
              </a:rPr>
              <a:t>                       舌尖后                </a:t>
            </a:r>
          </a:p>
          <a:p>
            <a:pPr fontAlgn="auto">
              <a:lnSpc>
                <a:spcPct val="100000"/>
              </a:lnSpc>
              <a:buFont typeface="Wingdings" panose="05000000000000000000" pitchFamily="2" charset="2"/>
              <a:buNone/>
            </a:pPr>
            <a:r>
              <a:rPr lang="zh-CN" altLang="en-US" sz="2000" dirty="0"/>
              <a:t>舌尖前元音如汉语拼音zi、ci、si 的韵母</a:t>
            </a:r>
            <a:r>
              <a:rPr lang="en-US" altLang="zh-CN" sz="2000" dirty="0"/>
              <a:t>[</a:t>
            </a:r>
            <a:r>
              <a:rPr lang="zh-CN" altLang="en-US" sz="2000" dirty="0">
                <a:sym typeface="IpaPanADD" panose="00000400000000000000" pitchFamily="2" charset="2"/>
              </a:rPr>
              <a:t> </a:t>
            </a:r>
            <a:r>
              <a:rPr lang="en-US" altLang="zh-CN" sz="2000" dirty="0">
                <a:sym typeface="IpaPanADD" panose="00000400000000000000" pitchFamily="2" charset="2"/>
              </a:rPr>
              <a:t>]</a:t>
            </a:r>
            <a:r>
              <a:rPr lang="zh-CN" altLang="en-US" sz="2000" dirty="0">
                <a:latin typeface="IpaPanADD" panose="00000400000000000000" pitchFamily="2" charset="2"/>
                <a:sym typeface="IpaPanADD" panose="00000400000000000000" pitchFamily="2" charset="2"/>
              </a:rPr>
              <a:t> </a:t>
            </a:r>
            <a:r>
              <a:rPr lang="zh-CN" altLang="en-US" sz="2000" dirty="0"/>
              <a:t>,</a:t>
            </a:r>
          </a:p>
          <a:p>
            <a:pPr fontAlgn="auto">
              <a:lnSpc>
                <a:spcPct val="100000"/>
              </a:lnSpc>
              <a:buFont typeface="Wingdings" panose="05000000000000000000" pitchFamily="2" charset="2"/>
              <a:buNone/>
            </a:pPr>
            <a:r>
              <a:rPr lang="zh-CN" altLang="en-US" sz="2000" dirty="0"/>
              <a:t>舌尖后元音如汉语拼音 zhi、chi、shi 的韵母</a:t>
            </a:r>
            <a:r>
              <a:rPr lang="en-US" altLang="zh-CN" sz="2000" dirty="0"/>
              <a:t>[</a:t>
            </a:r>
            <a:r>
              <a:rPr lang="zh-CN" altLang="en-US" sz="2000" dirty="0">
                <a:latin typeface="IpaPanADD" panose="00000400000000000000" pitchFamily="2" charset="2"/>
                <a:sym typeface="IpaPanADD" panose="00000400000000000000" pitchFamily="2" charset="2"/>
              </a:rPr>
              <a:t>  </a:t>
            </a:r>
            <a:r>
              <a:rPr lang="en-US" altLang="zh-CN" sz="2000" dirty="0"/>
              <a:t>]</a:t>
            </a:r>
            <a:r>
              <a:rPr lang="zh-CN" altLang="en-US" sz="2000" dirty="0"/>
              <a:t>。</a:t>
            </a:r>
          </a:p>
        </p:txBody>
      </p:sp>
      <p:pic>
        <p:nvPicPr>
          <p:cNvPr id="3" name="图片 2">
            <a:extLst>
              <a:ext uri="{FF2B5EF4-FFF2-40B4-BE49-F238E27FC236}">
                <a16:creationId xmlns:a16="http://schemas.microsoft.com/office/drawing/2014/main" id="{36009DF5-39DE-4D0C-B9DD-88FDF7520EA5}"/>
              </a:ext>
            </a:extLst>
          </p:cNvPr>
          <p:cNvPicPr>
            <a:picLocks noChangeAspect="1"/>
          </p:cNvPicPr>
          <p:nvPr/>
        </p:nvPicPr>
        <p:blipFill rotWithShape="1">
          <a:blip r:embed="rId2"/>
          <a:srcRect t="31775" r="38889"/>
          <a:stretch/>
        </p:blipFill>
        <p:spPr>
          <a:xfrm>
            <a:off x="4598895" y="4491318"/>
            <a:ext cx="1676399" cy="396407"/>
          </a:xfrm>
          <a:prstGeom prst="rect">
            <a:avLst/>
          </a:prstGeom>
        </p:spPr>
      </p:pic>
      <p:pic>
        <p:nvPicPr>
          <p:cNvPr id="5" name="图片 4">
            <a:extLst>
              <a:ext uri="{FF2B5EF4-FFF2-40B4-BE49-F238E27FC236}">
                <a16:creationId xmlns:a16="http://schemas.microsoft.com/office/drawing/2014/main" id="{D76295DB-A2B2-43F8-8E8E-9396A3DA11D1}"/>
              </a:ext>
            </a:extLst>
          </p:cNvPr>
          <p:cNvPicPr>
            <a:picLocks noChangeAspect="1"/>
          </p:cNvPicPr>
          <p:nvPr/>
        </p:nvPicPr>
        <p:blipFill>
          <a:blip r:embed="rId3"/>
          <a:stretch>
            <a:fillRect/>
          </a:stretch>
        </p:blipFill>
        <p:spPr>
          <a:xfrm>
            <a:off x="4598895" y="5044973"/>
            <a:ext cx="1428750" cy="6858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p:cNvSpPr>
          <p:nvPr>
            <p:ph type="title"/>
          </p:nvPr>
        </p:nvSpPr>
        <p:spPr>
          <a:xfrm>
            <a:off x="609600" y="439738"/>
            <a:ext cx="10972800" cy="1143000"/>
          </a:xfrm>
        </p:spPr>
        <p:txBody>
          <a:bodyPr vert="horz" wrap="square" lIns="91440" tIns="45720" rIns="91440" bIns="45720" anchor="ctr"/>
          <a:lstStyle/>
          <a:p>
            <a:pPr algn="ctr" eaLnBrk="1" hangingPunct="1"/>
            <a:r>
              <a:rPr lang="zh-CN" altLang="en-US" dirty="0"/>
              <a:t>卷舌元音</a:t>
            </a:r>
          </a:p>
        </p:txBody>
      </p:sp>
      <p:sp>
        <p:nvSpPr>
          <p:cNvPr id="61443" name="Rectangle 1027"/>
          <p:cNvSpPr>
            <a:spLocks noGrp="1"/>
          </p:cNvSpPr>
          <p:nvPr>
            <p:ph type="body"/>
          </p:nvPr>
        </p:nvSpPr>
        <p:spPr>
          <a:xfrm>
            <a:off x="1294765" y="1583055"/>
            <a:ext cx="9894570" cy="4527550"/>
          </a:xfrm>
        </p:spPr>
        <p:txBody>
          <a:bodyPr vert="horz" wrap="square" lIns="91440" tIns="45720" rIns="91440" bIns="45720" anchor="t"/>
          <a:lstStyle/>
          <a:p>
            <a:pPr eaLnBrk="1" hangingPunct="1">
              <a:lnSpc>
                <a:spcPct val="90000"/>
              </a:lnSpc>
              <a:buFont typeface="Wingdings" panose="05000000000000000000" pitchFamily="2" charset="2"/>
              <a:buNone/>
            </a:pPr>
            <a:r>
              <a:rPr lang="en-US" altLang="zh-CN" sz="2800" dirty="0">
                <a:latin typeface="宋体" panose="02010600030101010101" pitchFamily="2" charset="-122"/>
                <a:sym typeface="宋体" panose="02010600030101010101" pitchFamily="2" charset="-122"/>
              </a:rPr>
              <a:t>      </a:t>
            </a:r>
            <a:r>
              <a:rPr lang="zh-CN" altLang="en-US" sz="2800" dirty="0">
                <a:latin typeface="宋体" panose="02010600030101010101" pitchFamily="2" charset="-122"/>
                <a:sym typeface="宋体" panose="02010600030101010101" pitchFamily="2" charset="-122"/>
              </a:rPr>
              <a:t>发舌面</a:t>
            </a:r>
            <a:r>
              <a:rPr lang="zh-CN" altLang="en-US" sz="2800" dirty="0">
                <a:latin typeface="宋体" panose="02010600030101010101" pitchFamily="2" charset="-122"/>
                <a:ea typeface="宋体" panose="02010600030101010101" pitchFamily="2" charset="-122"/>
                <a:sym typeface="宋体" panose="02010600030101010101" pitchFamily="2" charset="-122"/>
              </a:rPr>
              <a:t>元音</a:t>
            </a:r>
            <a:r>
              <a:rPr lang="zh-CN" altLang="en-US" sz="2800" dirty="0">
                <a:latin typeface="宋体" panose="02010600030101010101" pitchFamily="2" charset="-122"/>
                <a:sym typeface="宋体" panose="02010600030101010101" pitchFamily="2" charset="-122"/>
              </a:rPr>
              <a:t>时舌尖后缩并向硬腭翘起就成为卷舌元音，也叫儿化元音。卷舌元音的音标有两种写法，一种是采用附加符号</a:t>
            </a:r>
            <a:r>
              <a:rPr lang="zh-CN" altLang="en-US" sz="2800" dirty="0">
                <a:latin typeface="Arial" panose="020B0604020202020204" pitchFamily="34" charset="0"/>
                <a:sym typeface="Arial" panose="020B0604020202020204" pitchFamily="34" charset="0"/>
              </a:rPr>
              <a:t>“</a:t>
            </a:r>
            <a:r>
              <a:rPr lang="zh-CN" altLang="en-US" sz="2800" dirty="0">
                <a:latin typeface="宋体" panose="02010600030101010101" pitchFamily="2" charset="-122"/>
                <a:sym typeface="宋体" panose="02010600030101010101" pitchFamily="2" charset="-122"/>
              </a:rPr>
              <a:t> </a:t>
            </a:r>
            <a:r>
              <a:rPr lang="zh-CN" altLang="en-US" dirty="0">
                <a:latin typeface="IPAPANNEW"/>
                <a:sym typeface="IpaPanADD" panose="00000400000000000000" pitchFamily="2" charset="2"/>
              </a:rPr>
              <a:t></a:t>
            </a:r>
            <a:r>
              <a:rPr lang="zh-CN" altLang="en-US" dirty="0">
                <a:latin typeface="IpaPanADD" panose="00000400000000000000" pitchFamily="2" charset="2"/>
                <a:sym typeface="IpaPanADD" panose="00000400000000000000" pitchFamily="2" charset="2"/>
              </a:rPr>
              <a:t> </a:t>
            </a:r>
            <a:r>
              <a:rPr lang="zh-CN" altLang="en-US" sz="2800" dirty="0">
                <a:latin typeface="Arial" panose="020B0604020202020204" pitchFamily="34" charset="0"/>
                <a:sym typeface="Arial" panose="020B0604020202020204" pitchFamily="34" charset="0"/>
              </a:rPr>
              <a:t>”</a:t>
            </a:r>
            <a:r>
              <a:rPr lang="zh-CN" altLang="en-US" sz="2800" dirty="0">
                <a:latin typeface="宋体" panose="02010600030101010101" pitchFamily="2" charset="-122"/>
                <a:sym typeface="宋体" panose="02010600030101010101" pitchFamily="2" charset="-122"/>
              </a:rPr>
              <a:t>，另一种是在元音后加辅音</a:t>
            </a:r>
            <a:r>
              <a:rPr lang="en-US" altLang="zh-CN" sz="2800" dirty="0">
                <a:latin typeface="宋体" panose="02010600030101010101" pitchFamily="2" charset="-122"/>
                <a:sym typeface="宋体" panose="02010600030101010101" pitchFamily="2" charset="-122"/>
              </a:rPr>
              <a:t>r</a:t>
            </a:r>
            <a:r>
              <a:rPr lang="zh-CN" altLang="en-US" sz="2800" dirty="0">
                <a:latin typeface="宋体" panose="02010600030101010101" pitchFamily="2" charset="-122"/>
                <a:sym typeface="宋体" panose="02010600030101010101" pitchFamily="2" charset="-122"/>
              </a:rPr>
              <a:t>。</a:t>
            </a:r>
            <a:r>
              <a:rPr lang="zh-CN" altLang="en-US" sz="2800" dirty="0"/>
              <a:t> 最常见的卷舌元音是 </a:t>
            </a:r>
            <a:r>
              <a:rPr lang="en-US" altLang="zh-CN" sz="2800" dirty="0"/>
              <a:t>[ɚ</a:t>
            </a:r>
            <a:r>
              <a:rPr lang="en-US" altLang="zh-CN" sz="2800" dirty="0">
                <a:latin typeface="IpaPanADD" panose="00000400000000000000" pitchFamily="2" charset="2"/>
                <a:sym typeface="IpaPanADD" panose="00000400000000000000" pitchFamily="2" charset="2"/>
              </a:rPr>
              <a:t>]</a:t>
            </a:r>
            <a:r>
              <a:rPr lang="en-US" altLang="zh-CN" dirty="0">
                <a:latin typeface="宋体" panose="02010600030101010101" pitchFamily="2" charset="-122"/>
                <a:ea typeface="宋体" panose="02010600030101010101" pitchFamily="2" charset="-122"/>
                <a:sym typeface="宋体" panose="02010600030101010101" pitchFamily="2" charset="-122"/>
              </a:rPr>
              <a:t>/</a:t>
            </a:r>
            <a:r>
              <a:rPr lang="en-US" altLang="zh-CN" dirty="0">
                <a:sym typeface="+mn-ea"/>
              </a:rPr>
              <a:t>[</a:t>
            </a:r>
            <a:r>
              <a:rPr lang="en-US" altLang="zh-CN" sz="2800" dirty="0" err="1">
                <a:latin typeface="Times New Roman" panose="02020603050405020304" pitchFamily="18" charset="0"/>
                <a:cs typeface="Times New Roman" panose="02020603050405020304" pitchFamily="18" charset="0"/>
                <a:sym typeface="+mn-ea"/>
              </a:rPr>
              <a:t>ər</a:t>
            </a:r>
            <a:r>
              <a:rPr lang="en-US" altLang="zh-CN" dirty="0">
                <a:latin typeface="IpaPanADD" panose="00000400000000000000" pitchFamily="2" charset="2"/>
                <a:sym typeface="IpaPanADD" panose="00000400000000000000" pitchFamily="2" charset="2"/>
              </a:rPr>
              <a:t>]</a:t>
            </a:r>
            <a:r>
              <a:rPr lang="zh-CN" altLang="en-US" sz="2800" dirty="0"/>
              <a:t>。其他卷舌元音如：</a:t>
            </a:r>
          </a:p>
          <a:p>
            <a:pPr eaLnBrk="1" hangingPunct="1">
              <a:lnSpc>
                <a:spcPct val="90000"/>
              </a:lnSpc>
              <a:buFont typeface="Wingdings" panose="05000000000000000000" pitchFamily="2" charset="2"/>
              <a:buNone/>
            </a:pPr>
            <a:endParaRPr lang="zh-CN" altLang="en-US" sz="2800" dirty="0">
              <a:latin typeface="IpaPanADD" panose="00000400000000000000" pitchFamily="2" charset="2"/>
              <a:sym typeface="IpaPanADD" panose="00000400000000000000" pitchFamily="2" charset="2"/>
            </a:endParaRPr>
          </a:p>
          <a:p>
            <a:pPr eaLnBrk="1" hangingPunct="1">
              <a:lnSpc>
                <a:spcPct val="90000"/>
              </a:lnSpc>
              <a:buFont typeface="Wingdings" panose="05000000000000000000" pitchFamily="2" charset="2"/>
              <a:buNone/>
            </a:pPr>
            <a:endParaRPr lang="zh-CN" altLang="en-US" dirty="0"/>
          </a:p>
        </p:txBody>
      </p:sp>
      <p:pic>
        <p:nvPicPr>
          <p:cNvPr id="3" name="图片 2">
            <a:extLst>
              <a:ext uri="{FF2B5EF4-FFF2-40B4-BE49-F238E27FC236}">
                <a16:creationId xmlns:a16="http://schemas.microsoft.com/office/drawing/2014/main" id="{1A157E9C-3DA7-7AEB-4DD2-3940F6E30635}"/>
              </a:ext>
            </a:extLst>
          </p:cNvPr>
          <p:cNvPicPr>
            <a:picLocks noChangeAspect="1"/>
          </p:cNvPicPr>
          <p:nvPr/>
        </p:nvPicPr>
        <p:blipFill>
          <a:blip r:embed="rId2"/>
          <a:stretch>
            <a:fillRect/>
          </a:stretch>
        </p:blipFill>
        <p:spPr>
          <a:xfrm>
            <a:off x="1622954" y="3753378"/>
            <a:ext cx="6372225" cy="14001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p:nvPr>
        </p:nvSpPr>
        <p:spPr>
          <a:xfrm>
            <a:off x="609600" y="508953"/>
            <a:ext cx="10972800" cy="1143000"/>
          </a:xfrm>
        </p:spPr>
        <p:txBody>
          <a:bodyPr vert="horz" wrap="square" lIns="91440" tIns="45720" rIns="91440" bIns="45720" anchor="ctr"/>
          <a:lstStyle/>
          <a:p>
            <a:pPr algn="ctr" eaLnBrk="1" hangingPunct="1"/>
            <a:r>
              <a:rPr lang="zh-CN" altLang="en-US" dirty="0"/>
              <a:t>鼻化元音</a:t>
            </a:r>
          </a:p>
        </p:txBody>
      </p:sp>
      <p:sp>
        <p:nvSpPr>
          <p:cNvPr id="62467" name="Rectangle 3"/>
          <p:cNvSpPr>
            <a:spLocks noGrp="1"/>
          </p:cNvSpPr>
          <p:nvPr>
            <p:ph type="body"/>
          </p:nvPr>
        </p:nvSpPr>
        <p:spPr>
          <a:xfrm>
            <a:off x="1885315" y="1765300"/>
            <a:ext cx="8421370" cy="4424680"/>
          </a:xfrm>
        </p:spPr>
        <p:txBody>
          <a:bodyPr vert="horz" wrap="square" lIns="91440" tIns="45720" rIns="91440" bIns="45720" anchor="t">
            <a:normAutofit/>
          </a:bodyPr>
          <a:lstStyle/>
          <a:p>
            <a:pPr eaLnBrk="1" hangingPunct="1">
              <a:buFont typeface="Wingdings" panose="05000000000000000000" pitchFamily="2" charset="2"/>
              <a:buNone/>
            </a:pPr>
            <a:r>
              <a:rPr lang="en-US" altLang="zh-CN" dirty="0">
                <a:latin typeface="宋体" panose="02010600030101010101" pitchFamily="2" charset="-122"/>
                <a:sym typeface="宋体" panose="02010600030101010101" pitchFamily="2" charset="-122"/>
              </a:rPr>
              <a:t>      </a:t>
            </a:r>
            <a:r>
              <a:rPr lang="zh-CN" altLang="en-US" sz="2800" dirty="0">
                <a:latin typeface="宋体" panose="02010600030101010101" pitchFamily="2" charset="-122"/>
                <a:sym typeface="宋体" panose="02010600030101010101" pitchFamily="2" charset="-122"/>
              </a:rPr>
              <a:t>发舌面元音或舌尖元音时，鼻腔一般被软腭末端抬起的小舌关闭，气流只能从口腔呼出，发出口元音。若软腭下垂，鼻腔被打开，气流同时从口腔和鼻腔呼出，发出鼻化元音。例如</a:t>
            </a:r>
            <a:r>
              <a:rPr lang="en-US" altLang="zh-CN" sz="2800" dirty="0">
                <a:latin typeface="宋体" panose="02010600030101010101" pitchFamily="2" charset="-122"/>
                <a:sym typeface="宋体" panose="02010600030101010101" pitchFamily="2" charset="-122"/>
              </a:rPr>
              <a:t>:</a:t>
            </a:r>
            <a:endParaRPr lang="zh-CN" altLang="en-US" sz="2800" dirty="0">
              <a:latin typeface="宋体" panose="02010600030101010101" pitchFamily="2" charset="-122"/>
              <a:sym typeface="宋体" panose="02010600030101010101" pitchFamily="2" charset="-122"/>
            </a:endParaRPr>
          </a:p>
        </p:txBody>
      </p:sp>
      <p:pic>
        <p:nvPicPr>
          <p:cNvPr id="3" name="图片 2">
            <a:extLst>
              <a:ext uri="{FF2B5EF4-FFF2-40B4-BE49-F238E27FC236}">
                <a16:creationId xmlns:a16="http://schemas.microsoft.com/office/drawing/2014/main" id="{0373AB39-578B-9737-22F5-3D1C55CE0B9C}"/>
              </a:ext>
            </a:extLst>
          </p:cNvPr>
          <p:cNvPicPr>
            <a:picLocks noChangeAspect="1"/>
          </p:cNvPicPr>
          <p:nvPr/>
        </p:nvPicPr>
        <p:blipFill rotWithShape="1">
          <a:blip r:embed="rId18"/>
          <a:srcRect r="39011" b="3752"/>
          <a:stretch/>
        </p:blipFill>
        <p:spPr>
          <a:xfrm>
            <a:off x="2129609" y="3516656"/>
            <a:ext cx="4688013" cy="1045107"/>
          </a:xfrm>
          <a:prstGeom prst="rect">
            <a:avLst/>
          </a:prstGeom>
        </p:spPr>
      </p:pic>
      <p:pic>
        <p:nvPicPr>
          <p:cNvPr id="4" name="Diphthong_000">
            <a:hlinkClick r:id="" action="ppaction://media"/>
            <a:extLst>
              <a:ext uri="{FF2B5EF4-FFF2-40B4-BE49-F238E27FC236}">
                <a16:creationId xmlns:a16="http://schemas.microsoft.com/office/drawing/2014/main" id="{B81CC4C7-82BC-CBA0-9646-19095FA56030}"/>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885315" y="4742815"/>
            <a:ext cx="409311" cy="409311"/>
          </a:xfrm>
          <a:prstGeom prst="rect">
            <a:avLst/>
          </a:prstGeom>
        </p:spPr>
      </p:pic>
      <p:pic>
        <p:nvPicPr>
          <p:cNvPr id="5" name="Diphthong_002">
            <a:hlinkClick r:id="" action="ppaction://media"/>
            <a:extLst>
              <a:ext uri="{FF2B5EF4-FFF2-40B4-BE49-F238E27FC236}">
                <a16:creationId xmlns:a16="http://schemas.microsoft.com/office/drawing/2014/main" id="{577872B5-C632-D5B9-A157-ABCB2C48F7BE}"/>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2415395" y="4628196"/>
            <a:ext cx="552091" cy="552091"/>
          </a:xfrm>
          <a:prstGeom prst="rect">
            <a:avLst/>
          </a:prstGeom>
        </p:spPr>
      </p:pic>
      <p:pic>
        <p:nvPicPr>
          <p:cNvPr id="7" name="Diphthong_003">
            <a:hlinkClick r:id="" action="ppaction://media"/>
            <a:extLst>
              <a:ext uri="{FF2B5EF4-FFF2-40B4-BE49-F238E27FC236}">
                <a16:creationId xmlns:a16="http://schemas.microsoft.com/office/drawing/2014/main" id="{088467AA-9374-34BE-6363-D51DCC1F0D1D}"/>
              </a:ext>
            </a:extLst>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3083496" y="4671424"/>
            <a:ext cx="552091" cy="552091"/>
          </a:xfrm>
          <a:prstGeom prst="rect">
            <a:avLst/>
          </a:prstGeom>
        </p:spPr>
      </p:pic>
      <p:pic>
        <p:nvPicPr>
          <p:cNvPr id="8" name="Diphthong_004">
            <a:hlinkClick r:id="" action="ppaction://media"/>
            <a:extLst>
              <a:ext uri="{FF2B5EF4-FFF2-40B4-BE49-F238E27FC236}">
                <a16:creationId xmlns:a16="http://schemas.microsoft.com/office/drawing/2014/main" id="{6504B8F2-0496-3EC0-BFA6-1C1B17678FE9}"/>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3728595" y="4709442"/>
            <a:ext cx="437072" cy="437072"/>
          </a:xfrm>
          <a:prstGeom prst="rect">
            <a:avLst/>
          </a:prstGeom>
        </p:spPr>
      </p:pic>
      <p:pic>
        <p:nvPicPr>
          <p:cNvPr id="9" name="Diphthong_008">
            <a:hlinkClick r:id="" action="ppaction://media"/>
            <a:extLst>
              <a:ext uri="{FF2B5EF4-FFF2-40B4-BE49-F238E27FC236}">
                <a16:creationId xmlns:a16="http://schemas.microsoft.com/office/drawing/2014/main" id="{CB11DEA0-D903-F0B8-527E-4C237E1F3644}"/>
              </a:ext>
            </a:extLst>
          </p:cNvPr>
          <p:cNvPicPr>
            <a:picLocks noChangeAspect="1"/>
          </p:cNvPicPr>
          <p:nvPr>
            <a:audioFile r:link="rId10"/>
            <p:extLst>
              <p:ext uri="{DAA4B4D4-6D71-4841-9C94-3DE7FCFB9230}">
                <p14:media xmlns:p14="http://schemas.microsoft.com/office/powerpoint/2010/main" r:embed="rId9"/>
              </p:ext>
            </p:extLst>
          </p:nvPr>
        </p:nvPicPr>
        <p:blipFill>
          <a:blip r:embed="rId19"/>
          <a:stretch>
            <a:fillRect/>
          </a:stretch>
        </p:blipFill>
        <p:spPr>
          <a:xfrm>
            <a:off x="4258675" y="4689299"/>
            <a:ext cx="429883" cy="429883"/>
          </a:xfrm>
          <a:prstGeom prst="rect">
            <a:avLst/>
          </a:prstGeom>
        </p:spPr>
      </p:pic>
      <p:pic>
        <p:nvPicPr>
          <p:cNvPr id="10" name="Diphthong_007">
            <a:hlinkClick r:id="" action="ppaction://media"/>
            <a:extLst>
              <a:ext uri="{FF2B5EF4-FFF2-40B4-BE49-F238E27FC236}">
                <a16:creationId xmlns:a16="http://schemas.microsoft.com/office/drawing/2014/main" id="{6BBCE285-7DA7-7B93-89EC-E823D1FE4FD1}"/>
              </a:ext>
            </a:extLst>
          </p:cNvPr>
          <p:cNvPicPr>
            <a:picLocks noChangeAspect="1"/>
          </p:cNvPicPr>
          <p:nvPr>
            <a:audioFile r:link="rId12"/>
            <p:extLst>
              <p:ext uri="{DAA4B4D4-6D71-4841-9C94-3DE7FCFB9230}">
                <p14:media xmlns:p14="http://schemas.microsoft.com/office/powerpoint/2010/main" r:embed="rId11"/>
              </p:ext>
            </p:extLst>
          </p:nvPr>
        </p:nvPicPr>
        <p:blipFill>
          <a:blip r:embed="rId19"/>
          <a:stretch>
            <a:fillRect/>
          </a:stretch>
        </p:blipFill>
        <p:spPr>
          <a:xfrm>
            <a:off x="4882055" y="4587454"/>
            <a:ext cx="483079" cy="483079"/>
          </a:xfrm>
          <a:prstGeom prst="rect">
            <a:avLst/>
          </a:prstGeom>
        </p:spPr>
      </p:pic>
      <p:pic>
        <p:nvPicPr>
          <p:cNvPr id="11" name="Diphthong_006">
            <a:hlinkClick r:id="" action="ppaction://media"/>
            <a:extLst>
              <a:ext uri="{FF2B5EF4-FFF2-40B4-BE49-F238E27FC236}">
                <a16:creationId xmlns:a16="http://schemas.microsoft.com/office/drawing/2014/main" id="{3765B533-9A42-9878-B3D5-EF0C19A34146}"/>
              </a:ext>
            </a:extLst>
          </p:cNvPr>
          <p:cNvPicPr>
            <a:picLocks noChangeAspect="1"/>
          </p:cNvPicPr>
          <p:nvPr>
            <a:audioFile r:link="rId14"/>
            <p:extLst>
              <p:ext uri="{DAA4B4D4-6D71-4841-9C94-3DE7FCFB9230}">
                <p14:media xmlns:p14="http://schemas.microsoft.com/office/powerpoint/2010/main" r:embed="rId13"/>
              </p:ext>
            </p:extLst>
          </p:nvPr>
        </p:nvPicPr>
        <p:blipFill>
          <a:blip r:embed="rId19"/>
          <a:stretch>
            <a:fillRect/>
          </a:stretch>
        </p:blipFill>
        <p:spPr>
          <a:xfrm>
            <a:off x="5462901" y="4508616"/>
            <a:ext cx="501325" cy="501325"/>
          </a:xfrm>
          <a:prstGeom prst="rect">
            <a:avLst/>
          </a:prstGeom>
        </p:spPr>
      </p:pic>
      <p:pic>
        <p:nvPicPr>
          <p:cNvPr id="12" name="Diphthong_005">
            <a:hlinkClick r:id="" action="ppaction://media"/>
            <a:extLst>
              <a:ext uri="{FF2B5EF4-FFF2-40B4-BE49-F238E27FC236}">
                <a16:creationId xmlns:a16="http://schemas.microsoft.com/office/drawing/2014/main" id="{BE7892B9-CCFD-6D1C-4789-89CD4167C919}"/>
              </a:ext>
            </a:extLst>
          </p:cNvPr>
          <p:cNvPicPr>
            <a:picLocks noChangeAspect="1"/>
          </p:cNvPicPr>
          <p:nvPr>
            <a:audioFile r:link="rId16"/>
            <p:extLst>
              <p:ext uri="{DAA4B4D4-6D71-4841-9C94-3DE7FCFB9230}">
                <p14:media xmlns:p14="http://schemas.microsoft.com/office/powerpoint/2010/main" r:embed="rId15"/>
              </p:ext>
            </p:extLst>
          </p:nvPr>
        </p:nvPicPr>
        <p:blipFill>
          <a:blip r:embed="rId19"/>
          <a:stretch>
            <a:fillRect/>
          </a:stretch>
        </p:blipFill>
        <p:spPr>
          <a:xfrm>
            <a:off x="6135762" y="4503827"/>
            <a:ext cx="575094" cy="5750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57"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900"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529" fill="hold"/>
                                        <p:tgtEl>
                                          <p:spTgt spid="8"/>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157" fill="hold"/>
                                        <p:tgtEl>
                                          <p:spTgt spid="9"/>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900" fill="hold"/>
                                        <p:tgtEl>
                                          <p:spTgt spid="10"/>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600" fill="hold"/>
                                        <p:tgtEl>
                                          <p:spTgt spid="11"/>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278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4"/>
                </p:tgtEl>
              </p:cMediaNode>
            </p:audio>
            <p:audio>
              <p:cMediaNode vol="80000">
                <p:cTn id="36" fill="hold" display="0">
                  <p:stCondLst>
                    <p:cond delay="indefinite"/>
                  </p:stCondLst>
                  <p:endCondLst>
                    <p:cond evt="onStopAudio" delay="0">
                      <p:tgtEl>
                        <p:sldTgt/>
                      </p:tgtEl>
                    </p:cond>
                  </p:endCondLst>
                </p:cTn>
                <p:tgtEl>
                  <p:spTgt spid="5"/>
                </p:tgtEl>
              </p:cMediaNode>
            </p:audio>
            <p:audio>
              <p:cMediaNode vol="80000">
                <p:cTn id="37" fill="hold" display="0">
                  <p:stCondLst>
                    <p:cond delay="indefinite"/>
                  </p:stCondLst>
                  <p:endCondLst>
                    <p:cond evt="onStopAudio" delay="0">
                      <p:tgtEl>
                        <p:sldTgt/>
                      </p:tgtEl>
                    </p:cond>
                  </p:endCondLst>
                </p:cTn>
                <p:tgtEl>
                  <p:spTgt spid="7"/>
                </p:tgtEl>
              </p:cMediaNode>
            </p:audio>
            <p:audio>
              <p:cMediaNode vol="80000">
                <p:cTn id="38" fill="hold" display="0">
                  <p:stCondLst>
                    <p:cond delay="indefinite"/>
                  </p:stCondLst>
                  <p:endCondLst>
                    <p:cond evt="onStopAudio" delay="0">
                      <p:tgtEl>
                        <p:sldTgt/>
                      </p:tgtEl>
                    </p:cond>
                  </p:endCondLst>
                </p:cTn>
                <p:tgtEl>
                  <p:spTgt spid="8"/>
                </p:tgtEl>
              </p:cMediaNode>
            </p:audio>
            <p:audio>
              <p:cMediaNode vol="80000">
                <p:cTn id="39" fill="hold" display="0">
                  <p:stCondLst>
                    <p:cond delay="indefinite"/>
                  </p:stCondLst>
                  <p:endCondLst>
                    <p:cond evt="onStopAudio" delay="0">
                      <p:tgtEl>
                        <p:sldTgt/>
                      </p:tgtEl>
                    </p:cond>
                  </p:endCondLst>
                </p:cTn>
                <p:tgtEl>
                  <p:spTgt spid="9"/>
                </p:tgtEl>
              </p:cMediaNode>
            </p:audio>
            <p:audio>
              <p:cMediaNode vol="80000">
                <p:cTn id="40" fill="hold" display="0">
                  <p:stCondLst>
                    <p:cond delay="indefinite"/>
                  </p:stCondLst>
                  <p:endCondLst>
                    <p:cond evt="onStopAudio" delay="0">
                      <p:tgtEl>
                        <p:sldTgt/>
                      </p:tgtEl>
                    </p:cond>
                  </p:endCondLst>
                </p:cTn>
                <p:tgtEl>
                  <p:spTgt spid="10"/>
                </p:tgtEl>
              </p:cMediaNode>
            </p:audio>
            <p:audio>
              <p:cMediaNode vol="80000">
                <p:cTn id="41" fill="hold" display="0">
                  <p:stCondLst>
                    <p:cond delay="indefinite"/>
                  </p:stCondLst>
                  <p:endCondLst>
                    <p:cond evt="onStopAudio" delay="0">
                      <p:tgtEl>
                        <p:sldTgt/>
                      </p:tgtEl>
                    </p:cond>
                  </p:endCondLst>
                </p:cTn>
                <p:tgtEl>
                  <p:spTgt spid="11"/>
                </p:tgtEl>
              </p:cMediaNode>
            </p:audio>
            <p:audio>
              <p:cMediaNode vol="80000">
                <p:cTn id="42" fill="hold" display="0">
                  <p:stCondLst>
                    <p:cond delay="indefinite"/>
                  </p:stCondLst>
                  <p:endCondLst>
                    <p:cond evt="onStopAudio" delay="0">
                      <p:tgtEl>
                        <p:sldTgt/>
                      </p:tgtEl>
                    </p:cond>
                  </p:endCondLst>
                </p:cTn>
                <p:tgtEl>
                  <p:spTgt spid="12"/>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936AEC-2B47-5BB9-24DA-ED7E0EC818D3}"/>
              </a:ext>
            </a:extLst>
          </p:cNvPr>
          <p:cNvSpPr>
            <a:spLocks noGrp="1"/>
          </p:cNvSpPr>
          <p:nvPr>
            <p:ph idx="1"/>
          </p:nvPr>
        </p:nvSpPr>
        <p:spPr>
          <a:xfrm>
            <a:off x="399495" y="142044"/>
            <a:ext cx="11301273" cy="6578352"/>
          </a:xfrm>
        </p:spPr>
        <p:txBody>
          <a:bodyPr>
            <a:noAutofit/>
          </a:bodyPr>
          <a:lstStyle/>
          <a:p>
            <a:pPr marL="0" indent="0">
              <a:buNone/>
            </a:pPr>
            <a:r>
              <a:rPr lang="en-US" altLang="zh-CN" dirty="0">
                <a:latin typeface="宋体" panose="02010600030101010101" pitchFamily="2" charset="-122"/>
                <a:ea typeface="宋体" panose="02010600030101010101" pitchFamily="2" charset="-122"/>
                <a:cs typeface="Times New Roman" panose="02020603050405020304" pitchFamily="18" charset="0"/>
              </a:rPr>
              <a:t>5.</a:t>
            </a:r>
            <a:r>
              <a:rPr lang="zh-CN" altLang="en-US" dirty="0">
                <a:latin typeface="宋体" panose="02010600030101010101" pitchFamily="2" charset="-122"/>
                <a:ea typeface="宋体" panose="02010600030101010101" pitchFamily="2" charset="-122"/>
                <a:cs typeface="Times New Roman" panose="02020603050405020304" pitchFamily="18" charset="0"/>
              </a:rPr>
              <a:t>复元音：发音时舌位、唇形都有变化的元音</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普通话复元音</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英语复元音</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[ai]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ei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ɔi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[au]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əu</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iə</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ɛə</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uə</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aiə</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auə</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a:p>
            <a:pPr marL="0" indent="0">
              <a:buNone/>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graphicFrame>
        <p:nvGraphicFramePr>
          <p:cNvPr id="4" name="表格 4">
            <a:extLst>
              <a:ext uri="{FF2B5EF4-FFF2-40B4-BE49-F238E27FC236}">
                <a16:creationId xmlns:a16="http://schemas.microsoft.com/office/drawing/2014/main" id="{08399E19-1F28-170A-6E6D-7CBD5CED05E3}"/>
              </a:ext>
            </a:extLst>
          </p:cNvPr>
          <p:cNvGraphicFramePr>
            <a:graphicFrameLocks noGrp="1"/>
          </p:cNvGraphicFramePr>
          <p:nvPr/>
        </p:nvGraphicFramePr>
        <p:xfrm>
          <a:off x="634921" y="1214329"/>
          <a:ext cx="8307098" cy="1112520"/>
        </p:xfrm>
        <a:graphic>
          <a:graphicData uri="http://schemas.openxmlformats.org/drawingml/2006/table">
            <a:tbl>
              <a:tblPr firstRow="1" bandRow="1">
                <a:tableStyleId>{5C22544A-7EE6-4342-B048-85BDC9FD1C3A}</a:tableStyleId>
              </a:tblPr>
              <a:tblGrid>
                <a:gridCol w="1906297">
                  <a:extLst>
                    <a:ext uri="{9D8B030D-6E8A-4147-A177-3AD203B41FA5}">
                      <a16:colId xmlns:a16="http://schemas.microsoft.com/office/drawing/2014/main" val="3140573953"/>
                    </a:ext>
                  </a:extLst>
                </a:gridCol>
                <a:gridCol w="1342417">
                  <a:extLst>
                    <a:ext uri="{9D8B030D-6E8A-4147-A177-3AD203B41FA5}">
                      <a16:colId xmlns:a16="http://schemas.microsoft.com/office/drawing/2014/main" val="2888867467"/>
                    </a:ext>
                  </a:extLst>
                </a:gridCol>
                <a:gridCol w="1332690">
                  <a:extLst>
                    <a:ext uri="{9D8B030D-6E8A-4147-A177-3AD203B41FA5}">
                      <a16:colId xmlns:a16="http://schemas.microsoft.com/office/drawing/2014/main" val="2143144243"/>
                    </a:ext>
                  </a:extLst>
                </a:gridCol>
                <a:gridCol w="1254868">
                  <a:extLst>
                    <a:ext uri="{9D8B030D-6E8A-4147-A177-3AD203B41FA5}">
                      <a16:colId xmlns:a16="http://schemas.microsoft.com/office/drawing/2014/main" val="3569926164"/>
                    </a:ext>
                  </a:extLst>
                </a:gridCol>
                <a:gridCol w="1322962">
                  <a:extLst>
                    <a:ext uri="{9D8B030D-6E8A-4147-A177-3AD203B41FA5}">
                      <a16:colId xmlns:a16="http://schemas.microsoft.com/office/drawing/2014/main" val="695019385"/>
                    </a:ext>
                  </a:extLst>
                </a:gridCol>
                <a:gridCol w="1147864">
                  <a:extLst>
                    <a:ext uri="{9D8B030D-6E8A-4147-A177-3AD203B41FA5}">
                      <a16:colId xmlns:a16="http://schemas.microsoft.com/office/drawing/2014/main" val="2607512157"/>
                    </a:ext>
                  </a:extLst>
                </a:gridCol>
              </a:tblGrid>
              <a:tr h="370840">
                <a:tc>
                  <a:txBody>
                    <a:bodyPr/>
                    <a:lstStyle/>
                    <a:p>
                      <a:pPr indent="127000" algn="ctr" eaLnBrk="0" hangingPunct="0">
                        <a:spcBef>
                          <a:spcPts val="670"/>
                        </a:spcBef>
                      </a:pPr>
                      <a:r>
                        <a:rPr lang="zh-CN" sz="2400" b="0" kern="0" dirty="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前响复元音</a:t>
                      </a:r>
                      <a:endParaRPr lang="zh-CN" sz="2400" b="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132715" indent="127000" algn="ctr" eaLnBrk="0" hangingPunct="0">
                        <a:spcBef>
                          <a:spcPts val="580"/>
                        </a:spcBef>
                        <a:spcAft>
                          <a:spcPts val="0"/>
                        </a:spcAft>
                      </a:pPr>
                      <a:r>
                        <a:rPr lang="en-US" sz="2400" b="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ai[ai]</a:t>
                      </a:r>
                      <a:endParaRPr lang="zh-CN" sz="2400" b="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140970" indent="127000" algn="ctr" eaLnBrk="0" hangingPunct="0">
                        <a:spcBef>
                          <a:spcPts val="555"/>
                        </a:spcBef>
                        <a:spcAft>
                          <a:spcPts val="0"/>
                        </a:spcAft>
                      </a:pPr>
                      <a:r>
                        <a:rPr lang="en-US" sz="2400" b="0" kern="0" dirty="0" err="1">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ei</a:t>
                      </a:r>
                      <a:r>
                        <a:rPr lang="en-US" sz="2400" b="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sz="2400" b="0" kern="0" dirty="0" err="1">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ei</a:t>
                      </a:r>
                      <a:r>
                        <a:rPr lang="en-US" sz="2400" b="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b="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146050" indent="127000" algn="ctr" eaLnBrk="0" hangingPunct="0">
                        <a:spcBef>
                          <a:spcPts val="580"/>
                        </a:spcBef>
                        <a:spcAft>
                          <a:spcPts val="0"/>
                        </a:spcAft>
                      </a:pPr>
                      <a:r>
                        <a:rPr lang="en-US" sz="2400" b="0" kern="0" dirty="0" err="1">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ao</a:t>
                      </a:r>
                      <a:r>
                        <a:rPr lang="en-US" sz="2400" b="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t>
                      </a:r>
                      <a:r>
                        <a:rPr lang="zh-CN" sz="2400" b="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ɑ</a:t>
                      </a:r>
                      <a:r>
                        <a:rPr lang="en-US" sz="2400" b="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u]</a:t>
                      </a:r>
                      <a:endParaRPr lang="zh-CN" sz="2400" b="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eaLnBrk="0" hangingPunct="0">
                        <a:spcBef>
                          <a:spcPts val="555"/>
                        </a:spcBef>
                      </a:pPr>
                      <a:r>
                        <a:rPr lang="en-US" sz="2400" b="0" kern="0" dirty="0" err="1">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ou</a:t>
                      </a:r>
                      <a:r>
                        <a:rPr lang="en-US" sz="2400" b="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sz="2400" b="0" kern="0" dirty="0" err="1">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ou</a:t>
                      </a:r>
                      <a:r>
                        <a:rPr lang="en-US" sz="2400" b="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b="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eaLnBrk="0" hangingPunct="0"/>
                      <a:r>
                        <a:rPr lang="en-US" sz="2400" b="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a:t>
                      </a:r>
                      <a:endParaRPr lang="zh-CN" sz="2400" b="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512946"/>
                  </a:ext>
                </a:extLst>
              </a:tr>
              <a:tr h="370840">
                <a:tc>
                  <a:txBody>
                    <a:bodyPr/>
                    <a:lstStyle/>
                    <a:p>
                      <a:pPr indent="127000" algn="ctr" eaLnBrk="0" hangingPunct="0"/>
                      <a:r>
                        <a:rPr lang="zh-CN" sz="2400" kern="0" dirty="0">
                          <a:effectLst/>
                          <a:latin typeface="Times New Roman" panose="02020603050405020304" pitchFamily="18" charset="0"/>
                          <a:ea typeface="宋体" panose="02010600030101010101" pitchFamily="2" charset="-122"/>
                          <a:cs typeface="宋体" panose="02010600030101010101" pitchFamily="2" charset="-122"/>
                        </a:rPr>
                        <a:t>后响复元音</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132715" indent="127000" algn="ctr" eaLnBrk="0" hangingPunct="0">
                        <a:spcBef>
                          <a:spcPts val="620"/>
                        </a:spcBef>
                        <a:spcAft>
                          <a:spcPts val="0"/>
                        </a:spcAft>
                      </a:pPr>
                      <a:r>
                        <a:rPr lang="en-US" sz="2400" kern="0" dirty="0" err="1">
                          <a:effectLst/>
                          <a:latin typeface="Times New Roman" panose="02020603050405020304" pitchFamily="18" charset="0"/>
                          <a:ea typeface="等线" panose="02010600030101010101" pitchFamily="2" charset="-122"/>
                          <a:cs typeface="Times New Roman" panose="02020603050405020304" pitchFamily="18" charset="0"/>
                        </a:rPr>
                        <a:t>ia</a:t>
                      </a:r>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sz="2400" kern="0" dirty="0" err="1">
                          <a:effectLst/>
                          <a:latin typeface="Times New Roman" panose="02020603050405020304" pitchFamily="18" charset="0"/>
                          <a:ea typeface="等线" panose="02010600030101010101" pitchFamily="2" charset="-122"/>
                          <a:cs typeface="Times New Roman" panose="02020603050405020304" pitchFamily="18" charset="0"/>
                        </a:rPr>
                        <a:t>ia</a:t>
                      </a:r>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140970" indent="127000" algn="ctr" eaLnBrk="0" hangingPunct="0">
                        <a:spcBef>
                          <a:spcPts val="620"/>
                        </a:spcBef>
                        <a:spcAft>
                          <a:spcPts val="0"/>
                        </a:spcAft>
                      </a:pPr>
                      <a:r>
                        <a:rPr lang="en-US" sz="2400" kern="0" dirty="0" err="1">
                          <a:effectLst/>
                          <a:latin typeface="Times New Roman" panose="02020603050405020304" pitchFamily="18" charset="0"/>
                          <a:ea typeface="等线" panose="02010600030101010101" pitchFamily="2" charset="-122"/>
                          <a:cs typeface="Times New Roman" panose="02020603050405020304" pitchFamily="18" charset="0"/>
                        </a:rPr>
                        <a:t>ie</a:t>
                      </a:r>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a:t>
                      </a:r>
                      <a:r>
                        <a:rPr lang="en-US" sz="2400" kern="0" dirty="0" err="1">
                          <a:effectLst/>
                          <a:latin typeface="Times New Roman" panose="02020603050405020304" pitchFamily="18" charset="0"/>
                          <a:ea typeface="等线" panose="02010600030101010101" pitchFamily="2" charset="-122"/>
                          <a:cs typeface="Times New Roman" panose="02020603050405020304" pitchFamily="18" charset="0"/>
                        </a:rPr>
                        <a:t>ie</a:t>
                      </a:r>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141605" indent="127000" algn="ctr" eaLnBrk="0" hangingPunct="0">
                        <a:spcBef>
                          <a:spcPts val="620"/>
                        </a:spcBef>
                        <a:spcAft>
                          <a:spcPts val="0"/>
                        </a:spcAft>
                      </a:pPr>
                      <a:r>
                        <a:rPr lang="en-US" sz="2400" kern="0" dirty="0" err="1">
                          <a:effectLst/>
                          <a:latin typeface="Times New Roman" panose="02020603050405020304" pitchFamily="18" charset="0"/>
                          <a:ea typeface="等线" panose="02010600030101010101" pitchFamily="2" charset="-122"/>
                          <a:cs typeface="Times New Roman" panose="02020603050405020304" pitchFamily="18" charset="0"/>
                        </a:rPr>
                        <a:t>ua</a:t>
                      </a:r>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[u</a:t>
                      </a:r>
                      <a:r>
                        <a:rPr lang="zh-CN" sz="2400" kern="0" dirty="0">
                          <a:effectLst/>
                          <a:latin typeface="Times New Roman" panose="02020603050405020304" pitchFamily="18" charset="0"/>
                          <a:ea typeface="等线" panose="02010600030101010101" pitchFamily="2" charset="-122"/>
                          <a:cs typeface="Times New Roman" panose="02020603050405020304" pitchFamily="18" charset="0"/>
                        </a:rPr>
                        <a:t>ɑ</a:t>
                      </a:r>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eaLnBrk="0" hangingPunct="0">
                        <a:spcBef>
                          <a:spcPts val="620"/>
                        </a:spcBef>
                      </a:pPr>
                      <a:r>
                        <a:rPr lang="en-US" sz="2400" kern="0" dirty="0" err="1">
                          <a:effectLst/>
                          <a:latin typeface="Times New Roman" panose="02020603050405020304" pitchFamily="18" charset="0"/>
                          <a:ea typeface="等线" panose="02010600030101010101" pitchFamily="2" charset="-122"/>
                          <a:cs typeface="Times New Roman" panose="02020603050405020304" pitchFamily="18" charset="0"/>
                        </a:rPr>
                        <a:t>uo</a:t>
                      </a:r>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a:t>
                      </a:r>
                      <a:r>
                        <a:rPr lang="en-US" sz="2400" kern="0" dirty="0" err="1">
                          <a:effectLst/>
                          <a:latin typeface="Times New Roman" panose="02020603050405020304" pitchFamily="18" charset="0"/>
                          <a:ea typeface="等线" panose="02010600030101010101" pitchFamily="2" charset="-122"/>
                          <a:cs typeface="Times New Roman" panose="02020603050405020304" pitchFamily="18" charset="0"/>
                        </a:rPr>
                        <a:t>uo</a:t>
                      </a:r>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eaLnBrk="0" hangingPunct="0">
                        <a:spcBef>
                          <a:spcPts val="455"/>
                        </a:spcBef>
                      </a:pPr>
                      <a:r>
                        <a:rPr lang="en-US" sz="2400" kern="0" dirty="0" err="1">
                          <a:effectLst/>
                          <a:latin typeface="Times New Roman" panose="02020603050405020304" pitchFamily="18" charset="0"/>
                          <a:ea typeface="等线" panose="02010600030101010101" pitchFamily="2" charset="-122"/>
                          <a:cs typeface="Times New Roman" panose="02020603050405020304" pitchFamily="18" charset="0"/>
                        </a:rPr>
                        <a:t>üe</a:t>
                      </a:r>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 [ye]</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2372913"/>
                  </a:ext>
                </a:extLst>
              </a:tr>
              <a:tr h="370840">
                <a:tc>
                  <a:txBody>
                    <a:bodyPr/>
                    <a:lstStyle/>
                    <a:p>
                      <a:pPr indent="127000" algn="ctr" eaLnBrk="0" hangingPunct="0">
                        <a:spcBef>
                          <a:spcPts val="670"/>
                        </a:spcBef>
                      </a:pPr>
                      <a:r>
                        <a:rPr lang="zh-CN" sz="2400" kern="0" dirty="0">
                          <a:effectLst/>
                          <a:latin typeface="Times New Roman" panose="02020603050405020304" pitchFamily="18" charset="0"/>
                          <a:ea typeface="宋体" panose="02010600030101010101" pitchFamily="2" charset="-122"/>
                          <a:cs typeface="宋体" panose="02010600030101010101" pitchFamily="2" charset="-122"/>
                        </a:rPr>
                        <a:t>中响复元音</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132715" indent="127000" algn="ctr" eaLnBrk="0" hangingPunct="0">
                        <a:spcBef>
                          <a:spcPts val="595"/>
                        </a:spcBef>
                        <a:spcAft>
                          <a:spcPts val="0"/>
                        </a:spcAft>
                      </a:pPr>
                      <a:r>
                        <a:rPr lang="en-US" sz="2400" kern="0">
                          <a:effectLst/>
                          <a:latin typeface="Times New Roman" panose="02020603050405020304" pitchFamily="18" charset="0"/>
                          <a:ea typeface="等线" panose="02010600030101010101" pitchFamily="2" charset="-122"/>
                          <a:cs typeface="Times New Roman" panose="02020603050405020304" pitchFamily="18" charset="0"/>
                        </a:rPr>
                        <a:t>iao[i</a:t>
                      </a:r>
                      <a:r>
                        <a:rPr lang="zh-CN" sz="2400" kern="0">
                          <a:effectLst/>
                          <a:latin typeface="Times New Roman" panose="02020603050405020304" pitchFamily="18" charset="0"/>
                          <a:ea typeface="等线" panose="02010600030101010101" pitchFamily="2" charset="-122"/>
                          <a:cs typeface="Times New Roman" panose="02020603050405020304" pitchFamily="18" charset="0"/>
                        </a:rPr>
                        <a:t>ɑ</a:t>
                      </a:r>
                      <a:r>
                        <a:rPr lang="en-US" sz="2400" kern="0">
                          <a:effectLst/>
                          <a:latin typeface="Times New Roman" panose="02020603050405020304" pitchFamily="18" charset="0"/>
                          <a:ea typeface="等线" panose="02010600030101010101" pitchFamily="2" charset="-122"/>
                          <a:cs typeface="Times New Roman" panose="02020603050405020304" pitchFamily="18" charset="0"/>
                        </a:rPr>
                        <a:t>u]</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140970" indent="127000" algn="ctr" eaLnBrk="0" hangingPunct="0">
                        <a:spcBef>
                          <a:spcPts val="595"/>
                        </a:spcBef>
                        <a:spcAft>
                          <a:spcPts val="0"/>
                        </a:spcAft>
                      </a:pPr>
                      <a:r>
                        <a:rPr lang="en-US" sz="2400" kern="0">
                          <a:effectLst/>
                          <a:latin typeface="Times New Roman" panose="02020603050405020304" pitchFamily="18" charset="0"/>
                          <a:ea typeface="等线" panose="02010600030101010101" pitchFamily="2" charset="-122"/>
                          <a:cs typeface="Times New Roman" panose="02020603050405020304" pitchFamily="18" charset="0"/>
                        </a:rPr>
                        <a:t>iou[iou]</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146050" indent="127000" algn="ctr" eaLnBrk="0" hangingPunct="0">
                        <a:spcBef>
                          <a:spcPts val="595"/>
                        </a:spcBef>
                        <a:spcAft>
                          <a:spcPts val="0"/>
                        </a:spcAft>
                      </a:pPr>
                      <a:r>
                        <a:rPr lang="en-US" sz="2400" kern="0">
                          <a:effectLst/>
                          <a:latin typeface="Times New Roman" panose="02020603050405020304" pitchFamily="18" charset="0"/>
                          <a:ea typeface="等线" panose="02010600030101010101" pitchFamily="2" charset="-122"/>
                          <a:cs typeface="Times New Roman" panose="02020603050405020304" pitchFamily="18" charset="0"/>
                        </a:rPr>
                        <a:t>uai[uai]</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eaLnBrk="0" hangingPunct="0">
                        <a:spcBef>
                          <a:spcPts val="595"/>
                        </a:spcBef>
                      </a:pPr>
                      <a:r>
                        <a:rPr lang="en-US" sz="2400" kern="0" dirty="0" err="1">
                          <a:effectLst/>
                          <a:latin typeface="Times New Roman" panose="02020603050405020304" pitchFamily="18" charset="0"/>
                          <a:ea typeface="等线" panose="02010600030101010101" pitchFamily="2" charset="-122"/>
                          <a:cs typeface="Times New Roman" panose="02020603050405020304" pitchFamily="18" charset="0"/>
                        </a:rPr>
                        <a:t>uei</a:t>
                      </a:r>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a:t>
                      </a:r>
                      <a:r>
                        <a:rPr lang="en-US" sz="2400" kern="0" dirty="0" err="1">
                          <a:effectLst/>
                          <a:latin typeface="Times New Roman" panose="02020603050405020304" pitchFamily="18" charset="0"/>
                          <a:ea typeface="等线" panose="02010600030101010101" pitchFamily="2" charset="-122"/>
                          <a:cs typeface="Times New Roman" panose="02020603050405020304" pitchFamily="18" charset="0"/>
                        </a:rPr>
                        <a:t>uei</a:t>
                      </a:r>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eaLnBrk="0" hangingPunct="0"/>
                      <a:r>
                        <a:rPr lang="en-US" sz="2400" kern="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0692539"/>
                  </a:ext>
                </a:extLst>
              </a:tr>
            </a:tbl>
          </a:graphicData>
        </a:graphic>
      </p:graphicFrame>
    </p:spTree>
    <p:extLst>
      <p:ext uri="{BB962C8B-B14F-4D97-AF65-F5344CB8AC3E}">
        <p14:creationId xmlns:p14="http://schemas.microsoft.com/office/powerpoint/2010/main" val="380538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468320-AE07-DB82-D97B-E01D1BD9066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C052B7D-72E4-65C7-8972-B68751D3BE09}"/>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496DECDB-0F48-8382-3F1A-0499D970F930}"/>
              </a:ext>
            </a:extLst>
          </p:cNvPr>
          <p:cNvPicPr>
            <a:picLocks noChangeAspect="1"/>
          </p:cNvPicPr>
          <p:nvPr/>
        </p:nvPicPr>
        <p:blipFill rotWithShape="1">
          <a:blip r:embed="rId2"/>
          <a:srcRect l="6071" r="12681" b="41887"/>
          <a:stretch/>
        </p:blipFill>
        <p:spPr>
          <a:xfrm>
            <a:off x="155275" y="552090"/>
            <a:ext cx="11689255" cy="5832000"/>
          </a:xfrm>
          <a:prstGeom prst="rect">
            <a:avLst/>
          </a:prstGeom>
        </p:spPr>
      </p:pic>
    </p:spTree>
    <p:extLst>
      <p:ext uri="{BB962C8B-B14F-4D97-AF65-F5344CB8AC3E}">
        <p14:creationId xmlns:p14="http://schemas.microsoft.com/office/powerpoint/2010/main" val="5456682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DD62D-B082-29D0-A487-FEF3DCDC71E0}"/>
              </a:ext>
            </a:extLst>
          </p:cNvPr>
          <p:cNvSpPr>
            <a:spLocks noGrp="1"/>
          </p:cNvSpPr>
          <p:nvPr>
            <p:ph idx="1"/>
          </p:nvPr>
        </p:nvSpPr>
        <p:spPr>
          <a:xfrm>
            <a:off x="359923" y="167054"/>
            <a:ext cx="11332724" cy="6429055"/>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（四）辅音（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consonant</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辅音是指发音时呼出气流受口腔部位阻碍而发出的音。</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受阻的部位是发音部位，形成和冲破阻碍的方式就是发音方法。可以从这两个方面给辅音分类。</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发音方法：</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）清（</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voiceless</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）和浊（</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voiced</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）。声带</a:t>
            </a:r>
            <a:r>
              <a:rPr kumimoji="0" lang="zh-CN" altLang="en-US" sz="2800" b="1"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颤动</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的辅音叫浊辅音，</a:t>
            </a:r>
            <a:r>
              <a:rPr lang="zh-CN" altLang="en-US"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不颤动</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的叫清辅音。</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lvl="0" indent="0">
              <a:buNone/>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）送气（</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aspiration</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）和不送气。发送气音的时候，通过喉部的气流比较强，喉头同时带有一种很轻微的像英语</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那样的摩擦。国际音标用在不送气辅音的右上角加</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来表示送气音，如为浊送气，则为</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[ɦ]</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rPr>
              <a:t>印度语言常见</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部分语言或方言中有送气擦音：</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sʰ</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宣州吴 语“茶”</a:t>
            </a:r>
            <a:endParaRPr lang="zh-CN" altLang="en-US"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 name="00055茶宣州吴语送气擦音">
            <a:hlinkClick r:id="" action="ppaction://media"/>
            <a:extLst>
              <a:ext uri="{FF2B5EF4-FFF2-40B4-BE49-F238E27FC236}">
                <a16:creationId xmlns:a16="http://schemas.microsoft.com/office/drawing/2014/main" id="{16ED9B6F-0573-A2FA-C96C-BC3959F1E8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94821" y="5610727"/>
            <a:ext cx="609600" cy="609600"/>
          </a:xfrm>
          <a:prstGeom prst="rect">
            <a:avLst/>
          </a:prstGeom>
        </p:spPr>
      </p:pic>
    </p:spTree>
    <p:extLst>
      <p:ext uri="{BB962C8B-B14F-4D97-AF65-F5344CB8AC3E}">
        <p14:creationId xmlns:p14="http://schemas.microsoft.com/office/powerpoint/2010/main" val="171074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3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7D7B412-2B06-28BD-FD03-5E4A64B7320D}"/>
              </a:ext>
            </a:extLst>
          </p:cNvPr>
          <p:cNvSpPr txBox="1"/>
          <p:nvPr/>
        </p:nvSpPr>
        <p:spPr>
          <a:xfrm>
            <a:off x="1010653" y="1179096"/>
            <a:ext cx="9657101" cy="1200329"/>
          </a:xfrm>
          <a:prstGeom prst="rect">
            <a:avLst/>
          </a:prstGeom>
          <a:noFill/>
        </p:spPr>
        <p:txBody>
          <a:bodyPr wrap="square" rtlCol="0">
            <a:spAutoFit/>
          </a:bodyPr>
          <a:lstStyle/>
          <a:p>
            <a:r>
              <a:rPr lang="en-US" altLang="zh-CN" sz="1800" dirty="0"/>
              <a:t> </a:t>
            </a:r>
            <a:r>
              <a:rPr lang="zh-CN" altLang="en-US" sz="2400" dirty="0"/>
              <a:t>电子声学技术出现，人们将传递中的音波变为可视的图像，更准确地揭示了语音的种种物理表现，于</a:t>
            </a:r>
            <a:r>
              <a:rPr lang="en-US" altLang="zh-CN" sz="2400" dirty="0"/>
              <a:t>20</a:t>
            </a:r>
            <a:r>
              <a:rPr lang="zh-CN" altLang="en-US" sz="2400" dirty="0"/>
              <a:t>世纪</a:t>
            </a:r>
            <a:r>
              <a:rPr lang="en-US" altLang="zh-CN" sz="2400" dirty="0"/>
              <a:t>40</a:t>
            </a:r>
            <a:r>
              <a:rPr lang="zh-CN" altLang="en-US" sz="2400" dirty="0"/>
              <a:t>年代建立了</a:t>
            </a:r>
            <a:r>
              <a:rPr lang="zh-CN" altLang="en-US" sz="2400" dirty="0">
                <a:solidFill>
                  <a:srgbClr val="FF0000"/>
                </a:solidFill>
              </a:rPr>
              <a:t>声学语音学（</a:t>
            </a:r>
            <a:r>
              <a:rPr lang="en-US" altLang="zh-CN" sz="2400" dirty="0">
                <a:solidFill>
                  <a:srgbClr val="FF0000"/>
                </a:solidFill>
              </a:rPr>
              <a:t>Acoustic phonetics)</a:t>
            </a:r>
            <a:r>
              <a:rPr lang="zh-CN" altLang="en-US" sz="2400" dirty="0"/>
              <a:t>。</a:t>
            </a:r>
          </a:p>
        </p:txBody>
      </p:sp>
      <p:pic>
        <p:nvPicPr>
          <p:cNvPr id="6" name="图片 5">
            <a:extLst>
              <a:ext uri="{FF2B5EF4-FFF2-40B4-BE49-F238E27FC236}">
                <a16:creationId xmlns:a16="http://schemas.microsoft.com/office/drawing/2014/main" id="{F8EF863D-19F0-CC74-A8AB-DF1518437CD5}"/>
              </a:ext>
            </a:extLst>
          </p:cNvPr>
          <p:cNvPicPr>
            <a:picLocks noChangeAspect="1"/>
          </p:cNvPicPr>
          <p:nvPr/>
        </p:nvPicPr>
        <p:blipFill>
          <a:blip r:embed="rId4"/>
          <a:stretch>
            <a:fillRect/>
          </a:stretch>
        </p:blipFill>
        <p:spPr>
          <a:xfrm>
            <a:off x="1054814" y="2379425"/>
            <a:ext cx="4711481" cy="4356000"/>
          </a:xfrm>
          <a:prstGeom prst="rect">
            <a:avLst/>
          </a:prstGeom>
        </p:spPr>
      </p:pic>
      <p:pic>
        <p:nvPicPr>
          <p:cNvPr id="8" name="图片 7">
            <a:extLst>
              <a:ext uri="{FF2B5EF4-FFF2-40B4-BE49-F238E27FC236}">
                <a16:creationId xmlns:a16="http://schemas.microsoft.com/office/drawing/2014/main" id="{B504B264-D45E-E036-A494-496C2894CC8E}"/>
              </a:ext>
            </a:extLst>
          </p:cNvPr>
          <p:cNvPicPr>
            <a:picLocks noChangeAspect="1"/>
          </p:cNvPicPr>
          <p:nvPr/>
        </p:nvPicPr>
        <p:blipFill>
          <a:blip r:embed="rId5"/>
          <a:stretch>
            <a:fillRect/>
          </a:stretch>
        </p:blipFill>
        <p:spPr>
          <a:xfrm>
            <a:off x="5434871" y="3532467"/>
            <a:ext cx="6245218" cy="2844000"/>
          </a:xfrm>
          <a:prstGeom prst="rect">
            <a:avLst/>
          </a:prstGeom>
        </p:spPr>
      </p:pic>
      <p:pic>
        <p:nvPicPr>
          <p:cNvPr id="9" name="延安话嘎裂凹调">
            <a:hlinkClick r:id="" action="ppaction://media"/>
            <a:extLst>
              <a:ext uri="{FF2B5EF4-FFF2-40B4-BE49-F238E27FC236}">
                <a16:creationId xmlns:a16="http://schemas.microsoft.com/office/drawing/2014/main" id="{33184C40-F5E2-645B-05E4-CB45EFE59C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46928" y="6248400"/>
            <a:ext cx="609600" cy="609600"/>
          </a:xfrm>
          <a:prstGeom prst="rect">
            <a:avLst/>
          </a:prstGeom>
        </p:spPr>
      </p:pic>
      <p:sp>
        <p:nvSpPr>
          <p:cNvPr id="4" name="文本框 3">
            <a:extLst>
              <a:ext uri="{FF2B5EF4-FFF2-40B4-BE49-F238E27FC236}">
                <a16:creationId xmlns:a16="http://schemas.microsoft.com/office/drawing/2014/main" id="{554862BE-D008-CF81-15C7-D9D4A0048B0D}"/>
              </a:ext>
            </a:extLst>
          </p:cNvPr>
          <p:cNvSpPr txBox="1"/>
          <p:nvPr/>
        </p:nvSpPr>
        <p:spPr>
          <a:xfrm>
            <a:off x="5369902" y="2028552"/>
            <a:ext cx="6097464" cy="1200329"/>
          </a:xfrm>
          <a:prstGeom prst="rect">
            <a:avLst/>
          </a:prstGeom>
          <a:noFill/>
        </p:spPr>
        <p:txBody>
          <a:bodyPr wrap="square">
            <a:spAutoFit/>
          </a:bodyPr>
          <a:lstStyle/>
          <a:p>
            <a:r>
              <a:rPr lang="zh-CN" altLang="en-US" dirty="0"/>
              <a:t>刑侦语音鉴定、语音合成</a:t>
            </a:r>
          </a:p>
          <a:p>
            <a:endParaRPr lang="en-US" altLang="zh-CN" dirty="0"/>
          </a:p>
          <a:p>
            <a:r>
              <a:rPr lang="zh-CN" altLang="en-US" dirty="0">
                <a:solidFill>
                  <a:schemeClr val="accent2">
                    <a:lumMod val="75000"/>
                  </a:schemeClr>
                </a:solidFill>
              </a:rPr>
              <a:t>林志玲版的</a:t>
            </a:r>
            <a:r>
              <a:rPr lang="en-US" altLang="zh-CN" dirty="0">
                <a:solidFill>
                  <a:schemeClr val="accent2">
                    <a:lumMod val="75000"/>
                  </a:schemeClr>
                </a:solidFill>
              </a:rPr>
              <a:t>GPS</a:t>
            </a:r>
            <a:r>
              <a:rPr lang="zh-CN" altLang="en-US" dirty="0">
                <a:solidFill>
                  <a:schemeClr val="accent2">
                    <a:lumMod val="75000"/>
                  </a:schemeClr>
                </a:solidFill>
              </a:rPr>
              <a:t>导航“</a:t>
            </a:r>
            <a:r>
              <a:rPr lang="en-US" altLang="zh-CN" dirty="0">
                <a:solidFill>
                  <a:schemeClr val="accent2">
                    <a:lumMod val="75000"/>
                  </a:schemeClr>
                </a:solidFill>
              </a:rPr>
              <a:t>Hi, </a:t>
            </a:r>
            <a:r>
              <a:rPr lang="zh-CN" altLang="en-US" dirty="0">
                <a:solidFill>
                  <a:schemeClr val="accent2">
                    <a:lumMod val="75000"/>
                  </a:schemeClr>
                </a:solidFill>
              </a:rPr>
              <a:t>我是林志玲，又堵车了么？别急，志玲为你解忧</a:t>
            </a:r>
            <a:r>
              <a:rPr lang="en-US" altLang="zh-CN" dirty="0">
                <a:solidFill>
                  <a:schemeClr val="accent2">
                    <a:lumMod val="75000"/>
                  </a:schemeClr>
                </a:solidFill>
              </a:rPr>
              <a:t>……</a:t>
            </a:r>
            <a:r>
              <a:rPr lang="zh-CN" altLang="en-US" dirty="0">
                <a:solidFill>
                  <a:schemeClr val="accent2">
                    <a:lumMod val="75000"/>
                  </a:schemeClr>
                </a:solidFill>
              </a:rPr>
              <a:t>”“注意驾驶，小心身体疲劳”</a:t>
            </a:r>
          </a:p>
        </p:txBody>
      </p:sp>
      <p:sp>
        <p:nvSpPr>
          <p:cNvPr id="5" name="文本框 4">
            <a:extLst>
              <a:ext uri="{FF2B5EF4-FFF2-40B4-BE49-F238E27FC236}">
                <a16:creationId xmlns:a16="http://schemas.microsoft.com/office/drawing/2014/main" id="{B275EC97-17CA-938A-4C89-2CBDE761CB78}"/>
              </a:ext>
            </a:extLst>
          </p:cNvPr>
          <p:cNvSpPr txBox="1"/>
          <p:nvPr/>
        </p:nvSpPr>
        <p:spPr>
          <a:xfrm>
            <a:off x="6970529" y="6444290"/>
            <a:ext cx="2492990" cy="369332"/>
          </a:xfrm>
          <a:prstGeom prst="rect">
            <a:avLst/>
          </a:prstGeom>
          <a:noFill/>
        </p:spPr>
        <p:txBody>
          <a:bodyPr wrap="none" rtlCol="0">
            <a:spAutoFit/>
          </a:bodyPr>
          <a:lstStyle/>
          <a:p>
            <a:r>
              <a:rPr lang="zh-CN" altLang="en-US" dirty="0"/>
              <a:t>（延安话的嘎裂凹调）</a:t>
            </a:r>
          </a:p>
        </p:txBody>
      </p:sp>
    </p:spTree>
    <p:extLst>
      <p:ext uri="{BB962C8B-B14F-4D97-AF65-F5344CB8AC3E}">
        <p14:creationId xmlns:p14="http://schemas.microsoft.com/office/powerpoint/2010/main" val="282605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4B4B8A4-5A44-6640-B6A1-49CFFD69673C}"/>
              </a:ext>
            </a:extLst>
          </p:cNvPr>
          <p:cNvSpPr>
            <a:spLocks noGrp="1"/>
          </p:cNvSpPr>
          <p:nvPr>
            <p:ph idx="1"/>
          </p:nvPr>
        </p:nvSpPr>
        <p:spPr>
          <a:xfrm>
            <a:off x="365464" y="708938"/>
            <a:ext cx="11461071" cy="5440123"/>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）塞和擦（成阻</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持阻</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除阻）</a:t>
            </a:r>
            <a:endParaRPr lang="en-US" altLang="zh-CN" dirty="0">
              <a:latin typeface="宋体" panose="02010600030101010101" pitchFamily="2" charset="-122"/>
              <a:ea typeface="宋体" panose="02010600030101010101" pitchFamily="2" charset="-122"/>
            </a:endParaRPr>
          </a:p>
          <a:p>
            <a:pPr>
              <a:defRPr/>
            </a:pP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“塞”（</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plosive</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）就是闭塞，发音器官的某两部分紧紧靠拢，</a:t>
            </a:r>
            <a:r>
              <a:rPr lang="zh-CN" altLang="en-US"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完全堵塞气流通道</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，除阻时阻碍突然放开，气流骤然冲出，就产生塞音。又叫“爆音”；</a:t>
            </a:r>
          </a:p>
          <a:p>
            <a:pPr>
              <a:defRPr/>
            </a:pPr>
            <a:endPar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“擦”（</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fricative</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）就是摩擦，发音器官的某两部分靠近而不完全闭塞，</a:t>
            </a:r>
            <a:r>
              <a:rPr lang="zh-CN" altLang="en-US"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留出一个狭窄的缝隙</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，让气流从中摩擦而出，就产生擦音。</a:t>
            </a:r>
          </a:p>
          <a:p>
            <a:pPr>
              <a:defRPr/>
            </a:pPr>
            <a:endPar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“塞擦”（</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affricate</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），发音器官的某两部分先闭塞，然后放松阻碍，形成缝隙，让气流摩擦而出，就产生塞擦音。塞擦音中</a:t>
            </a:r>
            <a:r>
              <a:rPr lang="zh-CN" altLang="en-US"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闭塞过程和摩擦过程结合很紧</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，一般把它们看成一个发音过程。</a:t>
            </a:r>
            <a:endPar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2881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9216807-B2D0-B336-11F9-F126CE305185}"/>
              </a:ext>
            </a:extLst>
          </p:cNvPr>
          <p:cNvSpPr>
            <a:spLocks noGrp="1"/>
          </p:cNvSpPr>
          <p:nvPr>
            <p:ph idx="1"/>
          </p:nvPr>
        </p:nvSpPr>
        <p:spPr>
          <a:xfrm>
            <a:off x="192349" y="443883"/>
            <a:ext cx="11916793" cy="6107837"/>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）鼻音（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nasal</a:t>
            </a:r>
            <a:r>
              <a:rPr lang="zh-CN" altLang="en-US" dirty="0">
                <a:latin typeface="宋体" panose="02010600030101010101" pitchFamily="2" charset="-122"/>
                <a:ea typeface="宋体" panose="02010600030101010101" pitchFamily="2" charset="-122"/>
              </a:rPr>
              <a:t>）和口音</a:t>
            </a:r>
            <a:endParaRPr lang="en-US" altLang="zh-CN" dirty="0">
              <a:latin typeface="宋体" panose="02010600030101010101" pitchFamily="2" charset="-122"/>
              <a:ea typeface="宋体" panose="02010600030101010101" pitchFamily="2" charset="-122"/>
            </a:endParaRPr>
          </a:p>
          <a:p>
            <a:pPr>
              <a:defRPr/>
            </a:pP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软腭低垂，堵住口腔的通道，让气流从鼻腔出来而产生的音叫鼻音。</a:t>
            </a:r>
            <a:endPar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软腭上升，堵住鼻腔的通道，让气流从口腔出来而产生的音叫口音。</a:t>
            </a:r>
            <a:endPar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endParaRPr>
          </a:p>
          <a:p>
            <a:pPr>
              <a:defRPr/>
            </a:pPr>
            <a:endPar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）颤音、闪音、边音、近音</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R="0" lvl="0" fontAlgn="auto">
              <a:spcAft>
                <a:spcPts val="0"/>
              </a:spcAft>
              <a:buClrTx/>
              <a:buSzTx/>
              <a:tabLst/>
              <a:defRPr/>
            </a:pP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颤音（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trill</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）：当气流通过时，双唇、舌尖或小舌发生连续的颤动，就产生颤音。发颤音时，气流通道连续地被闭塞又迅速打开，好象一小串紧紧相连的塞音。又叫“滚音”。</a:t>
            </a:r>
            <a:endPar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endParaRPr>
          </a:p>
          <a:p>
            <a:pPr marL="0" marR="0" lvl="0" indent="0" fontAlgn="auto">
              <a:spcAft>
                <a:spcPts val="0"/>
              </a:spcAft>
              <a:buClrTx/>
              <a:buSzTx/>
              <a:buNone/>
              <a:tabLst/>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[r]</a:t>
            </a:r>
            <a:r>
              <a:rPr lang="zh-CN"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俄语：</a:t>
            </a:r>
            <a:r>
              <a:rPr lang="az-Cyrl-AZ"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Р</a:t>
            </a:r>
            <a:r>
              <a:rPr lang="az-Cyrl-AZ"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оссия</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[ʀ]</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：法语：</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ose</a:t>
            </a:r>
          </a:p>
          <a:p>
            <a:pPr marR="0" lvl="0" fontAlgn="auto">
              <a:spcAft>
                <a:spcPts val="0"/>
              </a:spcAft>
              <a:buClrTx/>
              <a:buSzTx/>
              <a:tabLst/>
              <a:defRPr/>
            </a:pP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闪音（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tap/flap</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）：当气流通过时，发音器官有弹性的部分只颤动一次。又叫“搭音”。</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[ɾ]</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：美式英语</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wa</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er</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be</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er</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，英国上层英语</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ve</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y   ma</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rr</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y</a:t>
            </a: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西班牙语中存在颤音和闪音的对立：</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pe</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rr</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o</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（狗）</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V.S.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pe</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o</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（但是）</a:t>
            </a:r>
          </a:p>
          <a:p>
            <a:pPr marL="0" indent="0">
              <a:buNone/>
            </a:pP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4360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75F58EC-0398-2AD9-DA18-6C7B2F288D67}"/>
              </a:ext>
            </a:extLst>
          </p:cNvPr>
          <p:cNvSpPr>
            <a:spLocks noGrp="1"/>
          </p:cNvSpPr>
          <p:nvPr>
            <p:ph idx="1"/>
          </p:nvPr>
        </p:nvSpPr>
        <p:spPr>
          <a:xfrm>
            <a:off x="337351" y="1143000"/>
            <a:ext cx="11514338" cy="4910667"/>
          </a:xfrm>
        </p:spPr>
        <p:txBody>
          <a:bodyPr>
            <a:normAutofit/>
          </a:bodyPr>
          <a:lstStyle/>
          <a:p>
            <a:pPr>
              <a:defRPr/>
            </a:pP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边音（</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lateral approximant</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）：舌头的中间位置和齿龈或硬腭接触，使口腔中部闭塞，让气流从舌头两边的空隙中流出，就产生边音。又叫“边近音”。</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[ʎ]</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：意大利语：融化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sciò</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gl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iere[</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ʃɔʎjere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a:defRPr/>
            </a:pP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边擦音（</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lateral fricative</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）：发边音时，如果舌边空隙留得很窄小，气流流出时产生摩擦，就产生边擦音。</a:t>
            </a:r>
            <a:endPar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endParaRPr>
          </a:p>
          <a:p>
            <a:pPr marL="0" indent="0">
              <a:buNone/>
              <a:defRPr/>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[ɬ]</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：南宁：三</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ɬam</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p>
          <a:p>
            <a:pPr>
              <a:defRPr/>
            </a:pP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近音（</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approximant</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）：介乎擦音与元音之间，发音的持阻阶段口腔通道只形成很小的阻碍，气流通过时只有极轻微的摩擦而产生的音。摩擦成分比擦音小，比元音多。又叫“半元音”，旧称“通音”。</a:t>
            </a:r>
            <a:endParaRPr lang="en-US" altLang="zh-CN" dirty="0">
              <a:solidFill>
                <a:prstClr val="black"/>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700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152C727-5B05-7EFA-9FAD-D1A55E98249B}"/>
              </a:ext>
            </a:extLst>
          </p:cNvPr>
          <p:cNvSpPr>
            <a:spLocks noGrp="1"/>
          </p:cNvSpPr>
          <p:nvPr>
            <p:ph idx="1"/>
          </p:nvPr>
        </p:nvSpPr>
        <p:spPr>
          <a:xfrm>
            <a:off x="406399" y="1825625"/>
            <a:ext cx="11286067" cy="4351338"/>
          </a:xfrm>
        </p:spPr>
        <p:txBody>
          <a:bodyPr/>
          <a:lstStyle/>
          <a:p>
            <a:pPr marL="0" indent="0">
              <a:buNone/>
            </a:pP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非</a:t>
            </a:r>
            <a:r>
              <a:rPr lang="zh-CN" altLang="en-US" dirty="0">
                <a:latin typeface="宋体" panose="02010600030101010101" pitchFamily="2" charset="-122"/>
                <a:ea typeface="宋体" panose="02010600030101010101" pitchFamily="2" charset="-122"/>
              </a:rPr>
              <a:t>肺部气流音：</a:t>
            </a:r>
            <a:endParaRPr lang="en-US" altLang="zh-CN" dirty="0">
              <a:latin typeface="宋体" panose="02010600030101010101" pitchFamily="2" charset="-122"/>
              <a:ea typeface="宋体" panose="02010600030101010101" pitchFamily="2" charset="-122"/>
            </a:endParaRPr>
          </a:p>
          <a:p>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啧</a:t>
            </a:r>
            <a:r>
              <a:rPr lang="zh-CN" altLang="en-US" dirty="0">
                <a:latin typeface="Times New Roman" panose="02020603050405020304" pitchFamily="18" charset="0"/>
                <a:ea typeface="宋体" panose="02010600030101010101" pitchFamily="2" charset="-122"/>
                <a:cs typeface="Times New Roman" panose="02020603050405020304" pitchFamily="18" charset="0"/>
              </a:rPr>
              <a:t>音（吸气音、喌音）（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click</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ʘ  ǃ  ǀ  ǂ</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（非洲科依桑语系）</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r>
              <a:rPr lang="zh-CN" altLang="en-US" sz="2800" dirty="0">
                <a:latin typeface="宋体" panose="02010600030101010101" pitchFamily="2" charset="-122"/>
                <a:ea typeface="宋体" panose="02010600030101010101" pitchFamily="2" charset="-122"/>
                <a:cs typeface="Times New Roman" panose="02020603050405020304" pitchFamily="18" charset="0"/>
              </a:rPr>
              <a:t>浊内爆音（缩气音）（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voiced implosives</a:t>
            </a:r>
            <a:r>
              <a:rPr lang="zh-CN" altLang="en-US" sz="28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ɓ  ɗ  ɠ</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（上海周边吴语、海南闽语</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       （包 刀 浇）</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r>
              <a:rPr lang="zh-CN" altLang="en-US" sz="2800" dirty="0">
                <a:latin typeface="宋体" panose="02010600030101010101" pitchFamily="2" charset="-122"/>
                <a:ea typeface="宋体" panose="02010600030101010101" pitchFamily="2" charset="-122"/>
                <a:cs typeface="Times New Roman" panose="02020603050405020304" pitchFamily="18" charset="0"/>
              </a:rPr>
              <a:t>挤喉音（喷音）（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ejectives</a:t>
            </a:r>
            <a:r>
              <a:rPr lang="zh-CN" altLang="en-US" sz="28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  t’  k’</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（格鲁吉亚语</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hlinkClick r:id="rId6"/>
              </a:rPr>
              <a:t>看这里</a:t>
            </a:r>
            <a:endParaRPr lang="zh-CN" altLang="en-US" sz="2400" dirty="0">
              <a:latin typeface="楷体" panose="02010609060101010101" pitchFamily="49" charset="-122"/>
              <a:ea typeface="楷体" panose="02010609060101010101" pitchFamily="49" charset="-122"/>
              <a:cs typeface="Times New Roman" panose="02020603050405020304" pitchFamily="18" charset="0"/>
            </a:endParaRPr>
          </a:p>
          <a:p>
            <a:endParaRPr lang="zh-CN" altLang="en-US" dirty="0"/>
          </a:p>
        </p:txBody>
      </p:sp>
      <p:pic>
        <p:nvPicPr>
          <p:cNvPr id="4" name="The Click Song (注意其吸气音)">
            <a:hlinkClick r:id="" action="ppaction://media"/>
            <a:extLst>
              <a:ext uri="{FF2B5EF4-FFF2-40B4-BE49-F238E27FC236}">
                <a16:creationId xmlns:a16="http://schemas.microsoft.com/office/drawing/2014/main" id="{0DDEF42A-6963-E6C7-1F73-6BE3890AAA3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926045" y="2853009"/>
            <a:ext cx="339910" cy="339910"/>
          </a:xfrm>
          <a:prstGeom prst="rect">
            <a:avLst/>
          </a:prstGeom>
        </p:spPr>
      </p:pic>
      <p:pic>
        <p:nvPicPr>
          <p:cNvPr id="2" name="20220904_202424">
            <a:hlinkClick r:id="" action="ppaction://media"/>
            <a:extLst>
              <a:ext uri="{FF2B5EF4-FFF2-40B4-BE49-F238E27FC236}">
                <a16:creationId xmlns:a16="http://schemas.microsoft.com/office/drawing/2014/main" id="{69F6A27F-8DAB-9BF7-47DE-954742623E0C}"/>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6817065" y="3820480"/>
            <a:ext cx="361627" cy="361627"/>
          </a:xfrm>
          <a:prstGeom prst="rect">
            <a:avLst/>
          </a:prstGeom>
        </p:spPr>
      </p:pic>
    </p:spTree>
    <p:extLst>
      <p:ext uri="{BB962C8B-B14F-4D97-AF65-F5344CB8AC3E}">
        <p14:creationId xmlns:p14="http://schemas.microsoft.com/office/powerpoint/2010/main" val="370108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4"/>
                </p:tgtEl>
              </p:cMediaNode>
            </p:audio>
            <p:audio>
              <p:cMediaNode vol="80000">
                <p:cTn id="24" fill="hold" display="0">
                  <p:stCondLst>
                    <p:cond delay="indefinite"/>
                  </p:stCondLst>
                  <p:endCondLst>
                    <p:cond evt="onStopAudio" delay="0">
                      <p:tgtEl>
                        <p:sldTgt/>
                      </p:tgtEl>
                    </p:cond>
                  </p:endCondLst>
                </p:cTn>
                <p:tgtEl>
                  <p:spTgt spid="2"/>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CD2642-D336-1157-4E12-3F7101EC9B64}"/>
              </a:ext>
            </a:extLst>
          </p:cNvPr>
          <p:cNvSpPr>
            <a:spLocks noGrp="1"/>
          </p:cNvSpPr>
          <p:nvPr>
            <p:ph idx="1"/>
          </p:nvPr>
        </p:nvSpPr>
        <p:spPr>
          <a:xfrm>
            <a:off x="339365" y="497150"/>
            <a:ext cx="11538408" cy="6196613"/>
          </a:xfrm>
        </p:spPr>
        <p:txBody>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发音部位</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双唇音（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bilabial</a:t>
            </a:r>
            <a:r>
              <a:rPr lang="zh-CN" altLang="en-US" dirty="0">
                <a:latin typeface="宋体" panose="02010600030101010101" pitchFamily="2" charset="-122"/>
                <a:ea typeface="宋体" panose="02010600030101010101" pitchFamily="2" charset="-122"/>
              </a:rPr>
              <a:t>）：下唇和上唇形成阻碍发出的辅音。</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[ɸ]</a:t>
            </a:r>
            <a:r>
              <a:rPr lang="zh-CN" altLang="en-US" sz="2400" dirty="0">
                <a:latin typeface="楷体" panose="02010609060101010101" pitchFamily="49" charset="-122"/>
                <a:ea typeface="楷体" panose="02010609060101010101" pitchFamily="49" charset="-122"/>
              </a:rPr>
              <a:t>：日语：</a:t>
            </a:r>
            <a:r>
              <a:rPr lang="ja-JP" altLang="en-US" sz="2400" dirty="0">
                <a:latin typeface="楷体" panose="02010609060101010101" pitchFamily="49" charset="-122"/>
                <a:ea typeface="楷体" panose="02010609060101010101" pitchFamily="49" charset="-122"/>
              </a:rPr>
              <a:t>古い</a:t>
            </a:r>
            <a:r>
              <a:rPr lang="en-US" altLang="ja-JP"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ɸ</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uɾui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唇齿音（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labiodental</a:t>
            </a:r>
            <a:r>
              <a:rPr lang="zh-CN" altLang="en-US" dirty="0">
                <a:latin typeface="宋体" panose="02010600030101010101" pitchFamily="2" charset="-122"/>
                <a:ea typeface="宋体" panose="02010600030101010101" pitchFamily="2" charset="-122"/>
              </a:rPr>
              <a:t>）：下唇和上齿形成阻碍发出的辅音。</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[pf]</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：西安：猪</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pf</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舌尖齿间音（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dental</a:t>
            </a:r>
            <a:r>
              <a:rPr lang="zh-CN" altLang="en-US" dirty="0">
                <a:latin typeface="宋体" panose="02010600030101010101" pitchFamily="2" charset="-122"/>
                <a:ea typeface="宋体" panose="02010600030101010101" pitchFamily="2" charset="-122"/>
              </a:rPr>
              <a:t>）：舌尖置于上、下齿之间形成阻碍发出的辅音。</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tθ</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：莒县：猪</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a:t>
            </a:r>
            <a:r>
              <a:rPr lang="el-GR"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θ</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a:t>
            </a:r>
          </a:p>
          <a:p>
            <a:r>
              <a:rPr lang="zh-CN" altLang="en-US" dirty="0">
                <a:latin typeface="宋体" panose="02010600030101010101" pitchFamily="2" charset="-122"/>
                <a:ea typeface="宋体" panose="02010600030101010101" pitchFamily="2" charset="-122"/>
              </a:rPr>
              <a:t>舌尖龈前音（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alveolar</a:t>
            </a:r>
            <a:r>
              <a:rPr lang="zh-CN" altLang="en-US" dirty="0">
                <a:latin typeface="宋体" panose="02010600030101010101" pitchFamily="2" charset="-122"/>
                <a:ea typeface="宋体" panose="02010600030101010101" pitchFamily="2" charset="-122"/>
              </a:rPr>
              <a:t>）：舌尖和上齿龈或上齿背形成阻碍发出的辅音。旧称“舌尖前音”。</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9524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9125E8C-19AA-CA75-B7A8-2235131699FE}"/>
              </a:ext>
            </a:extLst>
          </p:cNvPr>
          <p:cNvSpPr>
            <a:spLocks noGrp="1"/>
          </p:cNvSpPr>
          <p:nvPr>
            <p:ph idx="1"/>
          </p:nvPr>
        </p:nvSpPr>
        <p:spPr>
          <a:xfrm>
            <a:off x="452761" y="488272"/>
            <a:ext cx="11292396" cy="5370989"/>
          </a:xfrm>
        </p:spPr>
        <p:txBody>
          <a:bodyPr>
            <a:normAutofit lnSpcReduction="10000"/>
          </a:bodyPr>
          <a:lstStyle/>
          <a:p>
            <a:r>
              <a:rPr lang="zh-CN" altLang="en-US" dirty="0">
                <a:latin typeface="宋体" panose="02010600030101010101" pitchFamily="2" charset="-122"/>
                <a:ea typeface="宋体" panose="02010600030101010101" pitchFamily="2" charset="-122"/>
              </a:rPr>
              <a:t>卷舌音（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retroflex</a:t>
            </a:r>
            <a:r>
              <a:rPr lang="zh-CN" altLang="en-US" dirty="0">
                <a:latin typeface="宋体" panose="02010600030101010101" pitchFamily="2" charset="-122"/>
                <a:ea typeface="宋体" panose="02010600030101010101" pitchFamily="2" charset="-122"/>
              </a:rPr>
              <a:t>）：舌尖翘起和硬腭前部形成阻碍发出的辅音。旧称“舌尖后音”。</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[ʈ]</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：西安：朝</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ʈ</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湖南韶山银田方言“照”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ʈ</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p>
          <a:p>
            <a:r>
              <a:rPr lang="zh-CN" altLang="en-US" dirty="0">
                <a:latin typeface="宋体" panose="02010600030101010101" pitchFamily="2" charset="-122"/>
                <a:ea typeface="宋体" panose="02010600030101010101" pitchFamily="2" charset="-122"/>
              </a:rPr>
              <a:t>舌叶龈后音（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postalveolar</a:t>
            </a:r>
            <a:r>
              <a:rPr lang="zh-CN" altLang="en-US" dirty="0">
                <a:latin typeface="宋体" panose="02010600030101010101" pitchFamily="2" charset="-122"/>
                <a:ea typeface="宋体" panose="02010600030101010101" pitchFamily="2" charset="-122"/>
              </a:rPr>
              <a:t>）：舌叶和上齿龈后部形成阻碍发出的辅音。</a:t>
            </a: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湘语祁东方言“经”</a:t>
            </a:r>
            <a:r>
              <a:rPr lang="en-US" altLang="zh-CN" dirty="0">
                <a:latin typeface="宋体" panose="02010600030101010101" pitchFamily="2" charset="-122"/>
                <a:ea typeface="宋体" panose="02010600030101010101" pitchFamily="2" charset="-122"/>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tʃi</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33</a:t>
            </a:r>
            <a:r>
              <a:rPr lang="en-US" altLang="zh-CN" dirty="0">
                <a:latin typeface="宋体" panose="02010600030101010101" pitchFamily="2" charset="-122"/>
                <a:ea typeface="宋体" panose="02010600030101010101" pitchFamily="2" charset="-122"/>
              </a:rPr>
              <a:t>]</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舌面前龈</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腭音（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alveolo-palatal</a:t>
            </a:r>
            <a:r>
              <a:rPr lang="zh-CN" altLang="en-US" dirty="0">
                <a:latin typeface="宋体" panose="02010600030101010101" pitchFamily="2" charset="-122"/>
                <a:ea typeface="宋体" panose="02010600030101010101" pitchFamily="2" charset="-122"/>
              </a:rPr>
              <a:t>）：舌面前部和硬腭前部形成阻碍发出的辅音。旧称“舌面前音”。</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[ȶ]</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：衡山：假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ȶ</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舌面中硬腭音（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palatal</a:t>
            </a:r>
            <a:r>
              <a:rPr lang="zh-CN" altLang="en-US" dirty="0">
                <a:latin typeface="宋体" panose="02010600030101010101" pitchFamily="2" charset="-122"/>
                <a:ea typeface="宋体" panose="02010600030101010101" pitchFamily="2" charset="-122"/>
              </a:rPr>
              <a:t>）：舌面中部和硬腭后部形成阻碍发出的辅音。旧称“舌面中音”。</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：烟台：鸡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[ç]</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：德语：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ch</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ɪç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2" name="00499照">
            <a:hlinkClick r:id="" action="ppaction://media"/>
            <a:extLst>
              <a:ext uri="{FF2B5EF4-FFF2-40B4-BE49-F238E27FC236}">
                <a16:creationId xmlns:a16="http://schemas.microsoft.com/office/drawing/2014/main" id="{9EE6A993-CAB0-F9A0-810D-10B3354DF2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48665" y="1278148"/>
            <a:ext cx="609600" cy="609600"/>
          </a:xfrm>
          <a:prstGeom prst="rect">
            <a:avLst/>
          </a:prstGeom>
        </p:spPr>
      </p:pic>
      <p:pic>
        <p:nvPicPr>
          <p:cNvPr id="5" name="01301经">
            <a:hlinkClick r:id="" action="ppaction://media"/>
            <a:extLst>
              <a:ext uri="{FF2B5EF4-FFF2-40B4-BE49-F238E27FC236}">
                <a16:creationId xmlns:a16="http://schemas.microsoft.com/office/drawing/2014/main" id="{05C25742-35F3-6D39-7687-ACDD43531C2F}"/>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874807" y="2261560"/>
            <a:ext cx="464388" cy="464388"/>
          </a:xfrm>
          <a:prstGeom prst="rect">
            <a:avLst/>
          </a:prstGeom>
        </p:spPr>
      </p:pic>
    </p:spTree>
    <p:extLst>
      <p:ext uri="{BB962C8B-B14F-4D97-AF65-F5344CB8AC3E}">
        <p14:creationId xmlns:p14="http://schemas.microsoft.com/office/powerpoint/2010/main" val="28207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560" fill="hold"/>
                                        <p:tgtEl>
                                          <p:spTgt spid="2"/>
                                        </p:tgtEl>
                                      </p:cBhvr>
                                    </p:cmd>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1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2"/>
                </p:tgtEl>
              </p:cMediaNode>
            </p:audio>
            <p:audio>
              <p:cMediaNode vol="80000">
                <p:cTn id="30" fill="hold" display="0">
                  <p:stCondLst>
                    <p:cond delay="indefinite"/>
                  </p:stCondLst>
                  <p:endCondLst>
                    <p:cond evt="onStopAudio" delay="0">
                      <p:tgtEl>
                        <p:sldTgt/>
                      </p:tgtEl>
                    </p:cond>
                  </p:endCondLst>
                </p:cTn>
                <p:tgtEl>
                  <p:spTgt spid="5"/>
                </p:tgtEl>
              </p:cMediaNode>
            </p:audi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B18A152-2D4B-C91F-2D68-4C3D57957C47}"/>
              </a:ext>
            </a:extLst>
          </p:cNvPr>
          <p:cNvSpPr>
            <a:spLocks noGrp="1"/>
          </p:cNvSpPr>
          <p:nvPr>
            <p:ph idx="1"/>
          </p:nvPr>
        </p:nvSpPr>
        <p:spPr>
          <a:xfrm>
            <a:off x="296333" y="825624"/>
            <a:ext cx="11713415" cy="5557422"/>
          </a:xfrm>
        </p:spPr>
        <p:txBody>
          <a:bodyPr>
            <a:normAutofit/>
          </a:bodyPr>
          <a:lstStyle/>
          <a:p>
            <a:r>
              <a:rPr lang="zh-CN" altLang="en-US" dirty="0">
                <a:latin typeface="宋体" panose="02010600030101010101" pitchFamily="2" charset="-122"/>
                <a:ea typeface="宋体" panose="02010600030101010101" pitchFamily="2" charset="-122"/>
              </a:rPr>
              <a:t>舌面后软腭音</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velar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rPr>
              <a:t>：舌面后部和软腭形成阻碍发出的辅音。旧称“舌根音”。</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小舌音</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uvular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rPr>
              <a:t>：舌根和小舌形成阻碍发出的辅音。</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[q]</a:t>
            </a:r>
            <a:r>
              <a:rPr lang="zh-CN" altLang="en-US" sz="2400" dirty="0">
                <a:latin typeface="宋体" panose="02010600030101010101" pitchFamily="2" charset="-122"/>
                <a:ea typeface="宋体" panose="02010600030101010101" pitchFamily="2" charset="-122"/>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阿拉伯语：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q</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atar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（卡塔尔）</a:t>
            </a:r>
            <a:r>
              <a:rPr lang="zh-CN" altLang="en-US" sz="2400" dirty="0">
                <a:latin typeface="楷体" panose="02010609060101010101" pitchFamily="49" charset="-122"/>
                <a:ea typeface="楷体" panose="02010609060101010101" pitchFamily="49" charset="-122"/>
                <a:cs typeface="Times New Roman" panose="02020603050405020304" pitchFamily="18" charset="0"/>
                <a:hlinkClick r:id="rId2"/>
              </a:rPr>
              <a:t>听一下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咽音（</a:t>
            </a:r>
            <a:r>
              <a:rPr lang="en-US" altLang="zh-CN" dirty="0">
                <a:latin typeface="Times New Roman" panose="02020603050405020304" pitchFamily="18" charset="0"/>
                <a:ea typeface="宋体" panose="02010600030101010101" pitchFamily="2" charset="-122"/>
                <a:cs typeface="Times New Roman" panose="02020603050405020304" pitchFamily="18" charset="0"/>
              </a:rPr>
              <a:t>pharyngeal</a:t>
            </a:r>
            <a:r>
              <a:rPr lang="zh-CN" altLang="en-US" dirty="0">
                <a:latin typeface="宋体" panose="02010600030101010101" pitchFamily="2" charset="-122"/>
                <a:ea typeface="宋体" panose="02010600030101010101" pitchFamily="2" charset="-122"/>
              </a:rPr>
              <a:t>）：舌根后部和咽壁形成阻碍发出的辅音。</a:t>
            </a:r>
            <a:endParaRPr lang="zh-CN" altLang="en-US" sz="1800" b="0" i="0" u="none" strike="noStrike" baseline="0" dirty="0">
              <a:solidFill>
                <a:srgbClr val="000000"/>
              </a:solidFill>
              <a:latin typeface="Times New Roman" panose="02020603050405020304" pitchFamily="18" charset="0"/>
            </a:endParaRPr>
          </a:p>
          <a:p>
            <a:pPr marL="0" indent="0">
              <a:buNone/>
            </a:pPr>
            <a:r>
              <a:rPr lang="en-US" altLang="zh-CN" sz="2400" b="0" i="0" u="none" strike="noStrike" baseline="0" dirty="0">
                <a:solidFill>
                  <a:srgbClr val="000000"/>
                </a:solidFill>
                <a:latin typeface="Times New Roman" panose="02020603050405020304" pitchFamily="18" charset="0"/>
              </a:rPr>
              <a:t>    [ħ]</a:t>
            </a:r>
            <a:r>
              <a:rPr lang="zh-CN" altLang="en-US" sz="2400" b="0" i="0" u="none" strike="noStrike" baseline="0" dirty="0">
                <a:solidFill>
                  <a:srgbClr val="000000"/>
                </a:solidFill>
                <a:latin typeface="楷体" panose="02010609060101010101" pitchFamily="49" charset="-122"/>
                <a:ea typeface="楷体" panose="02010609060101010101" pitchFamily="49" charset="-122"/>
              </a:rPr>
              <a:t>：</a:t>
            </a:r>
            <a:r>
              <a:rPr lang="zh-CN" altLang="en-US" sz="2400" dirty="0">
                <a:solidFill>
                  <a:srgbClr val="000000"/>
                </a:solidFill>
                <a:latin typeface="Times New Roman" panose="02020603050405020304" pitchFamily="18" charset="0"/>
                <a:ea typeface="楷体" panose="02010609060101010101" pitchFamily="49" charset="-122"/>
              </a:rPr>
              <a:t>阿拉伯语：</a:t>
            </a:r>
            <a:r>
              <a:rPr lang="en-US" altLang="zh-CN" sz="2400" dirty="0">
                <a:solidFill>
                  <a:srgbClr val="000000"/>
                </a:solidFill>
                <a:latin typeface="Times New Roman" panose="02020603050405020304" pitchFamily="18" charset="0"/>
                <a:ea typeface="楷体" panose="02010609060101010101" pitchFamily="49" charset="-122"/>
              </a:rPr>
              <a:t>[</a:t>
            </a:r>
            <a:r>
              <a:rPr lang="en-US" altLang="zh-CN" sz="2400" dirty="0" err="1">
                <a:solidFill>
                  <a:srgbClr val="FF0000"/>
                </a:solidFill>
                <a:latin typeface="Times New Roman" panose="02020603050405020304" pitchFamily="18" charset="0"/>
                <a:ea typeface="楷体" panose="02010609060101010101" pitchFamily="49" charset="-122"/>
              </a:rPr>
              <a:t>ħ</a:t>
            </a:r>
            <a:r>
              <a:rPr lang="en-US" altLang="zh-CN" sz="2400" dirty="0" err="1">
                <a:solidFill>
                  <a:srgbClr val="000000"/>
                </a:solidFill>
                <a:latin typeface="Times New Roman" panose="02020603050405020304" pitchFamily="18" charset="0"/>
                <a:ea typeface="楷体" panose="02010609060101010101" pitchFamily="49" charset="-122"/>
              </a:rPr>
              <a:t>ammaam</a:t>
            </a:r>
            <a:r>
              <a:rPr lang="en-US" altLang="zh-CN" sz="2400" dirty="0">
                <a:solidFill>
                  <a:srgbClr val="000000"/>
                </a:solidFill>
                <a:latin typeface="Times New Roman" panose="02020603050405020304" pitchFamily="18" charset="0"/>
                <a:ea typeface="楷体" panose="02010609060101010101" pitchFamily="49" charset="-122"/>
              </a:rPr>
              <a:t>]</a:t>
            </a:r>
            <a:r>
              <a:rPr lang="zh-CN" altLang="en-US" sz="2400" dirty="0">
                <a:solidFill>
                  <a:srgbClr val="000000"/>
                </a:solidFill>
                <a:latin typeface="Times New Roman" panose="02020603050405020304" pitchFamily="18" charset="0"/>
                <a:ea typeface="楷体" panose="02010609060101010101" pitchFamily="49" charset="-122"/>
              </a:rPr>
              <a:t>（洗澡）</a:t>
            </a:r>
            <a:r>
              <a:rPr lang="zh-CN" altLang="en-US" sz="2400" dirty="0">
                <a:solidFill>
                  <a:srgbClr val="000000"/>
                </a:solidFill>
                <a:latin typeface="Times New Roman" panose="02020603050405020304" pitchFamily="18" charset="0"/>
                <a:ea typeface="楷体" panose="02010609060101010101" pitchFamily="49" charset="-122"/>
                <a:hlinkClick r:id="rId3"/>
              </a:rPr>
              <a:t>听一下</a:t>
            </a:r>
            <a:r>
              <a:rPr lang="zh-CN" altLang="en-US" sz="2400" dirty="0">
                <a:solidFill>
                  <a:srgbClr val="000000"/>
                </a:solidFill>
                <a:latin typeface="Times New Roman" panose="02020603050405020304" pitchFamily="18" charset="0"/>
                <a:ea typeface="楷体" panose="02010609060101010101" pitchFamily="49" charset="-122"/>
              </a:rPr>
              <a:t>；</a:t>
            </a:r>
            <a:r>
              <a:rPr lang="en-US" altLang="zh-CN" sz="2400" dirty="0">
                <a:solidFill>
                  <a:srgbClr val="000000"/>
                </a:solidFill>
                <a:latin typeface="Times New Roman" panose="02020603050405020304" pitchFamily="18" charset="0"/>
                <a:ea typeface="楷体" panose="02010609060101010101" pitchFamily="49" charset="-122"/>
              </a:rPr>
              <a:t>[ʕ]</a:t>
            </a:r>
            <a:r>
              <a:rPr lang="zh-CN" altLang="en-US" sz="2400" dirty="0">
                <a:solidFill>
                  <a:srgbClr val="000000"/>
                </a:solidFill>
                <a:latin typeface="Times New Roman" panose="02020603050405020304" pitchFamily="18" charset="0"/>
                <a:ea typeface="楷体" panose="02010609060101010101" pitchFamily="49" charset="-122"/>
              </a:rPr>
              <a:t>：阿拉伯语：</a:t>
            </a:r>
            <a:r>
              <a:rPr lang="en-US" altLang="zh-CN" sz="2400" dirty="0">
                <a:solidFill>
                  <a:srgbClr val="000000"/>
                </a:solidFill>
                <a:latin typeface="Times New Roman" panose="02020603050405020304" pitchFamily="18" charset="0"/>
                <a:ea typeface="楷体" panose="02010609060101010101" pitchFamily="49" charset="-122"/>
              </a:rPr>
              <a:t>[</a:t>
            </a:r>
            <a:r>
              <a:rPr lang="en-US" altLang="zh-CN" sz="2400" dirty="0" err="1">
                <a:solidFill>
                  <a:srgbClr val="FF0000"/>
                </a:solidFill>
                <a:latin typeface="Times New Roman" panose="02020603050405020304" pitchFamily="18" charset="0"/>
                <a:ea typeface="楷体" panose="02010609060101010101" pitchFamily="49" charset="-122"/>
              </a:rPr>
              <a:t>ʕ</a:t>
            </a:r>
            <a:r>
              <a:rPr lang="en-US" altLang="zh-CN" sz="2400" dirty="0" err="1">
                <a:solidFill>
                  <a:srgbClr val="000000"/>
                </a:solidFill>
                <a:latin typeface="Times New Roman" panose="02020603050405020304" pitchFamily="18" charset="0"/>
                <a:ea typeface="楷体" panose="02010609060101010101" pitchFamily="49" charset="-122"/>
              </a:rPr>
              <a:t>amm</a:t>
            </a:r>
            <a:r>
              <a:rPr lang="en-US" altLang="zh-CN" sz="2400" dirty="0">
                <a:solidFill>
                  <a:srgbClr val="000000"/>
                </a:solidFill>
                <a:latin typeface="Times New Roman" panose="02020603050405020304" pitchFamily="18" charset="0"/>
                <a:ea typeface="楷体" panose="02010609060101010101" pitchFamily="49" charset="-122"/>
              </a:rPr>
              <a:t>]</a:t>
            </a:r>
            <a:r>
              <a:rPr lang="zh-CN" altLang="en-US" sz="2400" dirty="0">
                <a:solidFill>
                  <a:srgbClr val="000000"/>
                </a:solidFill>
                <a:latin typeface="Times New Roman" panose="02020603050405020304" pitchFamily="18" charset="0"/>
                <a:ea typeface="楷体" panose="02010609060101010101" pitchFamily="49" charset="-122"/>
              </a:rPr>
              <a:t>（叔叔）</a:t>
            </a:r>
            <a:endParaRPr lang="en-US" altLang="zh-CN" sz="2400"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声门（</a:t>
            </a:r>
            <a:r>
              <a:rPr lang="en-US" altLang="zh-CN" dirty="0">
                <a:latin typeface="Times New Roman" panose="02020603050405020304" pitchFamily="18" charset="0"/>
                <a:ea typeface="宋体" panose="02010600030101010101" pitchFamily="2" charset="-122"/>
                <a:cs typeface="Times New Roman" panose="02020603050405020304" pitchFamily="18" charset="0"/>
              </a:rPr>
              <a:t>glottal</a:t>
            </a:r>
            <a:r>
              <a:rPr lang="zh-CN" altLang="en-US" dirty="0">
                <a:latin typeface="宋体" panose="02010600030101010101" pitchFamily="2" charset="-122"/>
                <a:ea typeface="宋体" panose="02010600030101010101" pitchFamily="2" charset="-122"/>
              </a:rPr>
              <a:t>）：在喉部声门处形成阻碍发出的辅音。旧称“喉音”。</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[ʔ][</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ʔʰ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：玉溪话：乖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ʔuae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ʔʰae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有些语言或方言中，声门擦音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与舌面后擦音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存在对立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海口话：他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23</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23</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3126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p:cNvSpPr>
          <p:nvPr>
            <p:ph type="title"/>
          </p:nvPr>
        </p:nvSpPr>
        <p:spPr>
          <a:xfrm>
            <a:off x="2209800" y="304800"/>
            <a:ext cx="7848600" cy="914400"/>
          </a:xfrm>
        </p:spPr>
        <p:txBody>
          <a:bodyPr vert="horz" wrap="square" lIns="91440" tIns="45720" rIns="91440" bIns="45720" anchor="ctr"/>
          <a:lstStyle/>
          <a:p>
            <a:pPr eaLnBrk="1" hangingPunct="1"/>
            <a:r>
              <a:rPr lang="zh-CN" altLang="en-US" dirty="0">
                <a:latin typeface="SILSophiaIPA" pitchFamily="2" charset="2"/>
                <a:sym typeface="SILSophiaIPA" pitchFamily="2" charset="2"/>
              </a:rPr>
              <a:t>国际音标中辅音的描写</a:t>
            </a:r>
            <a:endParaRPr lang="zh-CN" altLang="en-US" dirty="0"/>
          </a:p>
        </p:txBody>
      </p:sp>
      <p:pic>
        <p:nvPicPr>
          <p:cNvPr id="72708" name="Picture 2"/>
          <p:cNvPicPr>
            <a:picLocks noChangeAspect="1"/>
          </p:cNvPicPr>
          <p:nvPr/>
        </p:nvPicPr>
        <p:blipFill>
          <a:blip r:embed="rId2"/>
          <a:stretch>
            <a:fillRect/>
          </a:stretch>
        </p:blipFill>
        <p:spPr>
          <a:xfrm>
            <a:off x="600710" y="1501775"/>
            <a:ext cx="10989945" cy="4914900"/>
          </a:xfrm>
          <a:prstGeom prst="rect">
            <a:avLst/>
          </a:prstGeom>
          <a:noFill/>
          <a:ln w="9525">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5255"/>
            <a:ext cx="10972800" cy="1143000"/>
          </a:xfrm>
        </p:spPr>
        <p:txBody>
          <a:bodyPr/>
          <a:lstStyle/>
          <a:p>
            <a:r>
              <a:rPr lang="zh-CN" altLang="en-US" dirty="0"/>
              <a:t>声调</a:t>
            </a:r>
          </a:p>
        </p:txBody>
      </p:sp>
      <p:pic>
        <p:nvPicPr>
          <p:cNvPr id="3" name="图片 2"/>
          <p:cNvPicPr>
            <a:picLocks noChangeAspect="1"/>
          </p:cNvPicPr>
          <p:nvPr/>
        </p:nvPicPr>
        <p:blipFill>
          <a:blip r:embed="rId2"/>
          <a:stretch>
            <a:fillRect/>
          </a:stretch>
        </p:blipFill>
        <p:spPr>
          <a:xfrm>
            <a:off x="322730" y="2027238"/>
            <a:ext cx="3907122" cy="3384000"/>
          </a:xfrm>
          <a:prstGeom prst="rect">
            <a:avLst/>
          </a:prstGeom>
        </p:spPr>
      </p:pic>
      <p:sp>
        <p:nvSpPr>
          <p:cNvPr id="4" name="文本框 3"/>
          <p:cNvSpPr txBox="1"/>
          <p:nvPr/>
        </p:nvSpPr>
        <p:spPr>
          <a:xfrm>
            <a:off x="609600" y="1417638"/>
            <a:ext cx="2569934" cy="461665"/>
          </a:xfrm>
          <a:prstGeom prst="rect">
            <a:avLst/>
          </a:prstGeom>
          <a:noFill/>
        </p:spPr>
        <p:txBody>
          <a:bodyPr wrap="none" rtlCol="0">
            <a:spAutoFit/>
          </a:bodyPr>
          <a:lstStyle/>
          <a:p>
            <a:r>
              <a:rPr lang="zh-CN" altLang="en-US" sz="2400" dirty="0">
                <a:latin typeface="Times New Roman" panose="02020603050405020304" pitchFamily="18" charset="0"/>
                <a:cs typeface="Times New Roman" panose="02020603050405020304" pitchFamily="18" charset="0"/>
              </a:rPr>
              <a:t>平调           曲折调</a:t>
            </a:r>
          </a:p>
        </p:txBody>
      </p:sp>
      <p:pic>
        <p:nvPicPr>
          <p:cNvPr id="7" name="图片 6"/>
          <p:cNvPicPr>
            <a:picLocks noChangeAspect="1"/>
          </p:cNvPicPr>
          <p:nvPr/>
        </p:nvPicPr>
        <p:blipFill>
          <a:blip r:embed="rId3"/>
          <a:stretch>
            <a:fillRect/>
          </a:stretch>
        </p:blipFill>
        <p:spPr>
          <a:xfrm>
            <a:off x="5363497" y="643970"/>
            <a:ext cx="2092859" cy="5832000"/>
          </a:xfrm>
          <a:prstGeom prst="rect">
            <a:avLst/>
          </a:prstGeom>
        </p:spPr>
      </p:pic>
      <p:pic>
        <p:nvPicPr>
          <p:cNvPr id="8" name="图片 7"/>
          <p:cNvPicPr>
            <a:picLocks noChangeAspect="1"/>
          </p:cNvPicPr>
          <p:nvPr/>
        </p:nvPicPr>
        <p:blipFill>
          <a:blip r:embed="rId4"/>
          <a:stretch>
            <a:fillRect/>
          </a:stretch>
        </p:blipFill>
        <p:spPr>
          <a:xfrm>
            <a:off x="3411062" y="643970"/>
            <a:ext cx="1952435" cy="5832000"/>
          </a:xfrm>
          <a:prstGeom prst="rect">
            <a:avLst/>
          </a:prstGeom>
        </p:spPr>
      </p:pic>
      <p:sp>
        <p:nvSpPr>
          <p:cNvPr id="9" name="文本框 8"/>
          <p:cNvSpPr txBox="1"/>
          <p:nvPr/>
        </p:nvSpPr>
        <p:spPr>
          <a:xfrm>
            <a:off x="7456356" y="643970"/>
            <a:ext cx="4134999" cy="1938992"/>
          </a:xfrm>
          <a:prstGeom prst="rect">
            <a:avLst/>
          </a:prstGeom>
          <a:noFill/>
        </p:spPr>
        <p:txBody>
          <a:bodyPr wrap="square" rtlCol="0">
            <a:spAutoFit/>
          </a:bodyPr>
          <a:lstStyle/>
          <a:p>
            <a:r>
              <a:rPr lang="zh-CN" altLang="en-US" sz="2400" dirty="0"/>
              <a:t>五度标记法：赵元任</a:t>
            </a:r>
            <a:r>
              <a:rPr lang="en-US" altLang="zh-CN" sz="2400" dirty="0"/>
              <a:t>1920</a:t>
            </a:r>
            <a:r>
              <a:rPr lang="zh-CN" altLang="en-US" sz="2400" dirty="0"/>
              <a:t>年，记录相对音高。最高为</a:t>
            </a:r>
            <a:r>
              <a:rPr lang="en-US" altLang="zh-CN" sz="2400" dirty="0"/>
              <a:t>5</a:t>
            </a:r>
            <a:r>
              <a:rPr lang="zh-CN" altLang="en-US" sz="2400" dirty="0"/>
              <a:t>，最低为</a:t>
            </a:r>
            <a:r>
              <a:rPr lang="en-US" altLang="zh-CN" sz="2400" dirty="0"/>
              <a:t>1</a:t>
            </a:r>
            <a:r>
              <a:rPr lang="zh-CN" altLang="en-US" sz="2400" dirty="0"/>
              <a:t>。因此采用五度标记法记音时，每种语言均有最高点</a:t>
            </a:r>
            <a:r>
              <a:rPr lang="en-US" altLang="zh-CN" sz="2400" dirty="0"/>
              <a:t>5</a:t>
            </a:r>
            <a:r>
              <a:rPr lang="zh-CN" altLang="en-US" sz="2400" dirty="0"/>
              <a:t>和最低点</a:t>
            </a:r>
            <a:r>
              <a:rPr lang="en-US" altLang="zh-CN" sz="2400" dirty="0"/>
              <a:t>1</a:t>
            </a:r>
            <a:r>
              <a:rPr lang="zh-CN" altLang="en-US" sz="2400" dirty="0"/>
              <a:t>。</a:t>
            </a:r>
          </a:p>
        </p:txBody>
      </p:sp>
      <p:pic>
        <p:nvPicPr>
          <p:cNvPr id="10" name="图片 9"/>
          <p:cNvPicPr>
            <a:picLocks noChangeAspect="1"/>
          </p:cNvPicPr>
          <p:nvPr/>
        </p:nvPicPr>
        <p:blipFill>
          <a:blip r:embed="rId5"/>
          <a:stretch>
            <a:fillRect/>
          </a:stretch>
        </p:blipFill>
        <p:spPr>
          <a:xfrm>
            <a:off x="8451829" y="2901571"/>
            <a:ext cx="3084843" cy="2883658"/>
          </a:xfrm>
          <a:prstGeom prst="rect">
            <a:avLst/>
          </a:prstGeom>
        </p:spPr>
      </p:pic>
    </p:spTree>
    <p:extLst>
      <p:ext uri="{BB962C8B-B14F-4D97-AF65-F5344CB8AC3E}">
        <p14:creationId xmlns:p14="http://schemas.microsoft.com/office/powerpoint/2010/main" val="41647431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79587" y="138953"/>
            <a:ext cx="4806750" cy="3132000"/>
          </a:xfrm>
          <a:prstGeom prst="rect">
            <a:avLst/>
          </a:prstGeom>
        </p:spPr>
      </p:pic>
      <p:sp>
        <p:nvSpPr>
          <p:cNvPr id="5" name="文本框 4"/>
          <p:cNvSpPr txBox="1"/>
          <p:nvPr/>
        </p:nvSpPr>
        <p:spPr>
          <a:xfrm>
            <a:off x="5755341" y="537882"/>
            <a:ext cx="5724644" cy="923330"/>
          </a:xfrm>
          <a:prstGeom prst="rect">
            <a:avLst/>
          </a:prstGeom>
          <a:noFill/>
        </p:spPr>
        <p:txBody>
          <a:bodyPr wrap="none" rtlCol="0">
            <a:spAutoFit/>
          </a:bodyPr>
          <a:lstStyle/>
          <a:p>
            <a:r>
              <a:rPr lang="zh-CN" altLang="en-US" dirty="0"/>
              <a:t>声调反映的是基频高低升降的变化，但基频并不是声调</a:t>
            </a:r>
            <a:endParaRPr lang="en-US" altLang="zh-CN" dirty="0"/>
          </a:p>
          <a:p>
            <a:r>
              <a:rPr lang="zh-CN" altLang="en-US" dirty="0"/>
              <a:t>的唯一特征。时长也是声调的特征，有时可以起到区别</a:t>
            </a:r>
            <a:endParaRPr lang="en-US" altLang="zh-CN" dirty="0"/>
          </a:p>
          <a:p>
            <a:r>
              <a:rPr lang="zh-CN" altLang="en-US" dirty="0"/>
              <a:t>意义的作用。</a:t>
            </a:r>
          </a:p>
        </p:txBody>
      </p:sp>
      <p:pic>
        <p:nvPicPr>
          <p:cNvPr id="6" name="图片 5"/>
          <p:cNvPicPr>
            <a:picLocks noChangeAspect="1"/>
          </p:cNvPicPr>
          <p:nvPr/>
        </p:nvPicPr>
        <p:blipFill>
          <a:blip r:embed="rId3"/>
          <a:stretch>
            <a:fillRect/>
          </a:stretch>
        </p:blipFill>
        <p:spPr>
          <a:xfrm>
            <a:off x="1068166" y="3573297"/>
            <a:ext cx="3401863" cy="2188654"/>
          </a:xfrm>
          <a:prstGeom prst="rect">
            <a:avLst/>
          </a:prstGeom>
        </p:spPr>
      </p:pic>
      <p:sp>
        <p:nvSpPr>
          <p:cNvPr id="7" name="文本框 6"/>
          <p:cNvSpPr txBox="1"/>
          <p:nvPr/>
        </p:nvSpPr>
        <p:spPr>
          <a:xfrm>
            <a:off x="1193800" y="6138333"/>
            <a:ext cx="2492990" cy="369332"/>
          </a:xfrm>
          <a:prstGeom prst="rect">
            <a:avLst/>
          </a:prstGeom>
          <a:noFill/>
        </p:spPr>
        <p:txBody>
          <a:bodyPr wrap="none" rtlCol="0">
            <a:spAutoFit/>
          </a:bodyPr>
          <a:lstStyle/>
          <a:p>
            <a:r>
              <a:rPr lang="zh-CN" altLang="en-US" dirty="0"/>
              <a:t>湘语祁东方言声调格局</a:t>
            </a:r>
          </a:p>
        </p:txBody>
      </p:sp>
      <p:pic>
        <p:nvPicPr>
          <p:cNvPr id="8" name="图片 7"/>
          <p:cNvPicPr>
            <a:picLocks noChangeAspect="1"/>
          </p:cNvPicPr>
          <p:nvPr/>
        </p:nvPicPr>
        <p:blipFill>
          <a:blip r:embed="rId4"/>
          <a:stretch>
            <a:fillRect/>
          </a:stretch>
        </p:blipFill>
        <p:spPr>
          <a:xfrm>
            <a:off x="5755341" y="3353624"/>
            <a:ext cx="3897155" cy="2376000"/>
          </a:xfrm>
          <a:prstGeom prst="rect">
            <a:avLst/>
          </a:prstGeom>
        </p:spPr>
      </p:pic>
      <p:sp>
        <p:nvSpPr>
          <p:cNvPr id="9" name="文本框 8"/>
          <p:cNvSpPr txBox="1"/>
          <p:nvPr/>
        </p:nvSpPr>
        <p:spPr>
          <a:xfrm>
            <a:off x="6068291" y="6138333"/>
            <a:ext cx="5032147" cy="369332"/>
          </a:xfrm>
          <a:prstGeom prst="rect">
            <a:avLst/>
          </a:prstGeom>
          <a:noFill/>
        </p:spPr>
        <p:txBody>
          <a:bodyPr wrap="none" rtlCol="0">
            <a:spAutoFit/>
          </a:bodyPr>
          <a:lstStyle/>
          <a:p>
            <a:r>
              <a:rPr lang="zh-CN" altLang="en-US" dirty="0"/>
              <a:t>河南新乡方言的声调：入声和阴平通过时长区别</a:t>
            </a:r>
          </a:p>
        </p:txBody>
      </p:sp>
      <p:sp>
        <p:nvSpPr>
          <p:cNvPr id="10" name="文本框 9"/>
          <p:cNvSpPr txBox="1"/>
          <p:nvPr/>
        </p:nvSpPr>
        <p:spPr>
          <a:xfrm>
            <a:off x="5968538" y="2394065"/>
            <a:ext cx="5107488" cy="523220"/>
          </a:xfrm>
          <a:prstGeom prst="rect">
            <a:avLst/>
          </a:prstGeom>
          <a:noFill/>
        </p:spPr>
        <p:txBody>
          <a:bodyPr wrap="none" rtlCol="0">
            <a:spAutoFit/>
          </a:bodyPr>
          <a:lstStyle/>
          <a:p>
            <a:r>
              <a:rPr lang="zh-CN" altLang="en-US" sz="2800" dirty="0">
                <a:latin typeface="Times New Roman" panose="02020603050405020304" pitchFamily="18" charset="0"/>
                <a:cs typeface="Times New Roman" panose="02020603050405020304" pitchFamily="18" charset="0"/>
              </a:rPr>
              <a:t>阴平</a:t>
            </a:r>
            <a:r>
              <a:rPr lang="en-US" altLang="zh-CN" sz="2800" dirty="0">
                <a:latin typeface="Times New Roman" panose="02020603050405020304" pitchFamily="18" charset="0"/>
                <a:cs typeface="Times New Roman" panose="02020603050405020304" pitchFamily="18" charset="0"/>
              </a:rPr>
              <a:t>[213]   [52]  [44]   [31]  [</a:t>
            </a:r>
            <a:r>
              <a:rPr lang="en-US" altLang="zh-CN" sz="2800" u="sng" dirty="0">
                <a:latin typeface="Times New Roman" panose="02020603050405020304" pitchFamily="18" charset="0"/>
                <a:cs typeface="Times New Roman" panose="02020603050405020304" pitchFamily="18" charset="0"/>
              </a:rPr>
              <a:t>213</a:t>
            </a:r>
            <a:r>
              <a:rPr lang="en-US" altLang="zh-CN" dirty="0"/>
              <a:t>]</a:t>
            </a:r>
            <a:endParaRPr lang="zh-CN" altLang="en-US" dirty="0"/>
          </a:p>
        </p:txBody>
      </p:sp>
    </p:spTree>
    <p:extLst>
      <p:ext uri="{BB962C8B-B14F-4D97-AF65-F5344CB8AC3E}">
        <p14:creationId xmlns:p14="http://schemas.microsoft.com/office/powerpoint/2010/main" val="4210624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1"/>
          <p:cNvSpPr>
            <a:spLocks noGrp="1"/>
          </p:cNvSpPr>
          <p:nvPr>
            <p:ph idx="1"/>
          </p:nvPr>
        </p:nvSpPr>
        <p:spPr>
          <a:xfrm>
            <a:off x="424815" y="1023620"/>
            <a:ext cx="5572760" cy="5411470"/>
          </a:xfrm>
        </p:spPr>
        <p:txBody>
          <a:bodyPr vert="horz" wrap="square" lIns="91440" tIns="45720" rIns="91440" bIns="45720" anchor="t"/>
          <a:lstStyle/>
          <a:p>
            <a:pPr eaLnBrk="1" hangingPunct="1"/>
            <a:r>
              <a:rPr lang="en-US" altLang="zh-CN" dirty="0"/>
              <a:t>50</a:t>
            </a:r>
            <a:r>
              <a:rPr lang="zh-CN" altLang="en-US" dirty="0"/>
              <a:t>年代后，语音研究开始关注听觉环节，研究人耳如何接收语音，语音如何传入大脑，大脑如何对其进行分析和感知。（其中，大脑处理语音的机制是心理学研究的一个前沿领域）</a:t>
            </a:r>
            <a:endParaRPr lang="en-US" altLang="zh-CN" dirty="0"/>
          </a:p>
          <a:p>
            <a:pPr eaLnBrk="1" hangingPunct="1"/>
            <a:r>
              <a:rPr lang="en-US" altLang="zh-CN" dirty="0"/>
              <a:t>20</a:t>
            </a:r>
            <a:r>
              <a:rPr lang="zh-CN" altLang="en-US" dirty="0"/>
              <a:t>世纪和</a:t>
            </a:r>
            <a:r>
              <a:rPr lang="en-US" altLang="zh-CN" dirty="0"/>
              <a:t>21</a:t>
            </a:r>
            <a:r>
              <a:rPr lang="zh-CN" altLang="en-US" dirty="0"/>
              <a:t>世纪之交，伴随计算机科学，医学技术飞速发展，对语音的发音、声学、听觉三方面研究都进入了图形化数字化的信息采集和处理的新阶段，大多要借助计算机软件来分析。</a:t>
            </a:r>
            <a:endParaRPr lang="en-US" altLang="zh-CN" dirty="0"/>
          </a:p>
          <a:p>
            <a:pPr eaLnBrk="1" hangingPunct="1"/>
            <a:r>
              <a:rPr lang="zh-CN" altLang="en-US" sz="2000" dirty="0">
                <a:latin typeface="楷体" panose="02010609060101010101" pitchFamily="49" charset="-122"/>
                <a:ea typeface="楷体" panose="02010609060101010101" pitchFamily="49" charset="-122"/>
              </a:rPr>
              <a:t>儿童自闭症、老年失语症</a:t>
            </a:r>
            <a:endParaRPr lang="en-US" altLang="zh-CN" sz="2000" dirty="0">
              <a:latin typeface="楷体" panose="02010609060101010101" pitchFamily="49" charset="-122"/>
              <a:ea typeface="楷体" panose="02010609060101010101" pitchFamily="49" charset="-122"/>
            </a:endParaRPr>
          </a:p>
        </p:txBody>
      </p:sp>
      <p:sp>
        <p:nvSpPr>
          <p:cNvPr id="8195" name="标题 2"/>
          <p:cNvSpPr>
            <a:spLocks noGrp="1"/>
          </p:cNvSpPr>
          <p:nvPr>
            <p:ph type="title"/>
          </p:nvPr>
        </p:nvSpPr>
        <p:spPr>
          <a:xfrm>
            <a:off x="609600" y="274955"/>
            <a:ext cx="10972800" cy="748665"/>
          </a:xfrm>
        </p:spPr>
        <p:txBody>
          <a:bodyPr vert="horz" wrap="square" lIns="91440" tIns="45720" rIns="91440" bIns="45720" anchor="ctr">
            <a:normAutofit/>
          </a:bodyPr>
          <a:lstStyle/>
          <a:p>
            <a:pPr eaLnBrk="1" hangingPunct="1"/>
            <a:r>
              <a:rPr lang="zh-CN" altLang="zh-CN" dirty="0"/>
              <a:t>心理语言学、神经语言学</a:t>
            </a:r>
          </a:p>
        </p:txBody>
      </p:sp>
      <p:pic>
        <p:nvPicPr>
          <p:cNvPr id="5" name="图片 4" descr="4b90f603738da97722e65076b951f8198718e3a6[1]"/>
          <p:cNvPicPr>
            <a:picLocks noChangeAspect="1"/>
          </p:cNvPicPr>
          <p:nvPr/>
        </p:nvPicPr>
        <p:blipFill>
          <a:blip r:embed="rId3"/>
          <a:srcRect l="27371" r="27069"/>
          <a:stretch>
            <a:fillRect/>
          </a:stretch>
        </p:blipFill>
        <p:spPr>
          <a:xfrm>
            <a:off x="9976485" y="274955"/>
            <a:ext cx="1877060" cy="2723515"/>
          </a:xfrm>
          <a:prstGeom prst="rect">
            <a:avLst/>
          </a:prstGeom>
        </p:spPr>
      </p:pic>
      <p:sp>
        <p:nvSpPr>
          <p:cNvPr id="7" name="文本框 6"/>
          <p:cNvSpPr txBox="1"/>
          <p:nvPr/>
        </p:nvSpPr>
        <p:spPr>
          <a:xfrm>
            <a:off x="6757670" y="2760980"/>
            <a:ext cx="2856865" cy="368300"/>
          </a:xfrm>
          <a:prstGeom prst="rect">
            <a:avLst/>
          </a:prstGeom>
          <a:noFill/>
        </p:spPr>
        <p:txBody>
          <a:bodyPr wrap="square" rtlCol="0" anchor="t">
            <a:spAutoFit/>
          </a:bodyPr>
          <a:lstStyle/>
          <a:p>
            <a:r>
              <a:rPr lang="zh-CN" altLang="en-US"/>
              <a:t>电极帽</a:t>
            </a:r>
            <a:r>
              <a:rPr lang="en-US" altLang="zh-CN"/>
              <a:t>+ActiCHamp放大器</a:t>
            </a:r>
          </a:p>
        </p:txBody>
      </p:sp>
      <p:pic>
        <p:nvPicPr>
          <p:cNvPr id="8" name="图片 7" descr="5a1a3136388a1[1]"/>
          <p:cNvPicPr>
            <a:picLocks noChangeAspect="1"/>
          </p:cNvPicPr>
          <p:nvPr/>
        </p:nvPicPr>
        <p:blipFill>
          <a:blip r:embed="rId4"/>
          <a:srcRect t="17100" b="17733"/>
          <a:stretch>
            <a:fillRect/>
          </a:stretch>
        </p:blipFill>
        <p:spPr>
          <a:xfrm>
            <a:off x="6875145" y="3129280"/>
            <a:ext cx="4573270" cy="2980055"/>
          </a:xfrm>
          <a:prstGeom prst="rect">
            <a:avLst/>
          </a:prstGeom>
        </p:spPr>
      </p:pic>
      <p:sp>
        <p:nvSpPr>
          <p:cNvPr id="9" name="文本框 8"/>
          <p:cNvSpPr txBox="1"/>
          <p:nvPr/>
        </p:nvSpPr>
        <p:spPr>
          <a:xfrm>
            <a:off x="6692900" y="6109335"/>
            <a:ext cx="4889500" cy="645160"/>
          </a:xfrm>
          <a:prstGeom prst="rect">
            <a:avLst/>
          </a:prstGeom>
          <a:noFill/>
        </p:spPr>
        <p:txBody>
          <a:bodyPr wrap="square" rtlCol="0" anchor="t">
            <a:spAutoFit/>
          </a:bodyPr>
          <a:lstStyle/>
          <a:p>
            <a:r>
              <a:rPr lang="zh-CN" altLang="en-US"/>
              <a:t>ERP（事件相关电位）记录分析软件  德国Brain Products</a:t>
            </a:r>
          </a:p>
        </p:txBody>
      </p:sp>
      <p:pic>
        <p:nvPicPr>
          <p:cNvPr id="10" name="图片 9" descr="5a433a1646e92[1]"/>
          <p:cNvPicPr>
            <a:picLocks noChangeAspect="1"/>
          </p:cNvPicPr>
          <p:nvPr/>
        </p:nvPicPr>
        <p:blipFill>
          <a:blip r:embed="rId5"/>
          <a:srcRect l="14229" t="10816" r="15925" b="22750"/>
          <a:stretch>
            <a:fillRect/>
          </a:stretch>
        </p:blipFill>
        <p:spPr>
          <a:xfrm>
            <a:off x="6876415" y="438150"/>
            <a:ext cx="2222500" cy="211391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EC73DE7-C9BD-B08C-D397-5B32E394FE3E}"/>
              </a:ext>
            </a:extLst>
          </p:cNvPr>
          <p:cNvSpPr>
            <a:spLocks noGrp="1"/>
          </p:cNvSpPr>
          <p:nvPr>
            <p:ph idx="1"/>
          </p:nvPr>
        </p:nvSpPr>
        <p:spPr>
          <a:xfrm>
            <a:off x="495300" y="763480"/>
            <a:ext cx="11182350" cy="5388745"/>
          </a:xfrm>
        </p:spPr>
        <p:txBody>
          <a:bodyPr>
            <a:normAutofit/>
          </a:bodyPr>
          <a:lstStyle/>
          <a:p>
            <a:r>
              <a:rPr lang="zh-CN" altLang="en-US" sz="2400" dirty="0">
                <a:latin typeface="楷体" panose="02010609060101010101" pitchFamily="49" charset="-122"/>
                <a:ea typeface="楷体" panose="02010609060101010101" pitchFamily="49" charset="-122"/>
              </a:rPr>
              <a:t>练习：</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、描述下列元音和辅音：</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[ɛ]   [ɯ]   [ʊ]   [ʉ]   [ø]   [ɪ]   [ɑ]   [ɔ]   [ɤ]   [ʯ]</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[ɸ]   [ʈ]   [ɲ]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pfʰ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ɡʱ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[ɻ]   [ɬ]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θ</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[ɾ]   [ɣ]</a:t>
            </a:r>
          </a:p>
          <a:p>
            <a:pPr marL="0" indent="0">
              <a:buNone/>
            </a:pP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、根据下列描述写出元音和辅音</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前低不圆唇元音   后半高圆唇元音   央高不圆唇元音   前次低不圆唇元音</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前次高圆唇元音   舌尖前不圆唇元音   前半低圆唇元音   后低圆唇元音</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2</a:t>
            </a:r>
            <a:r>
              <a:rPr lang="zh-CN" altLang="en-US" sz="2400" dirty="0">
                <a:latin typeface="楷体" panose="02010609060101010101" pitchFamily="49" charset="-122"/>
                <a:ea typeface="楷体" panose="02010609060101010101" pitchFamily="49" charset="-122"/>
              </a:rPr>
              <a:t>号元音   </a:t>
            </a:r>
            <a:r>
              <a:rPr lang="en-US" altLang="zh-CN" sz="2400" dirty="0">
                <a:latin typeface="楷体" panose="02010609060101010101" pitchFamily="49" charset="-122"/>
                <a:ea typeface="楷体" panose="02010609060101010101" pitchFamily="49" charset="-122"/>
              </a:rPr>
              <a:t>8</a:t>
            </a:r>
            <a:r>
              <a:rPr lang="zh-CN" altLang="en-US" sz="2400" dirty="0">
                <a:latin typeface="楷体" panose="02010609060101010101" pitchFamily="49" charset="-122"/>
                <a:ea typeface="楷体" panose="02010609060101010101" pitchFamily="49" charset="-122"/>
              </a:rPr>
              <a:t>号元音</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唇齿鼻音   舌面前浊不送气塞音   小舌清不送气塞音   舌尖后浊送气塞擦音</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喉轻送气塞音   舌叶浊擦音   双唇颤音   舌尖前近音   舌面中边音</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舌根清擦音</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09690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5D2F7A3-3BF9-72F2-3D00-94A3311BB4F8}"/>
              </a:ext>
            </a:extLst>
          </p:cNvPr>
          <p:cNvSpPr>
            <a:spLocks noGrp="1"/>
          </p:cNvSpPr>
          <p:nvPr>
            <p:ph idx="1"/>
          </p:nvPr>
        </p:nvSpPr>
        <p:spPr>
          <a:xfrm>
            <a:off x="310718" y="923278"/>
            <a:ext cx="11567604" cy="5628441"/>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3</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、给下面的诗句注上国际音标</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风急天高猿啸哀，渚清沙白鸟飞回。</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无边落木萧萧下，不尽长江滚滚来。</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万里悲秋常作客，百年多病独登台。</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艰难苦恨繁霜鬓，潦倒新停浊酒杯。</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400" dirty="0">
              <a:solidFill>
                <a:prstClr val="black"/>
              </a:solidFill>
              <a:latin typeface="楷体" panose="02010609060101010101" pitchFamily="49" charset="-122"/>
              <a:ea typeface="楷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hlinkClick r:id="rId2" action="ppaction://hlinkfile"/>
              </a:rPr>
              <a:t>普通话声韵调与国际音标</a:t>
            </a:r>
            <a:endParaRPr lang="en-US" altLang="zh-CN" sz="2400" dirty="0">
              <a:solidFill>
                <a:prstClr val="black"/>
              </a:solidFill>
              <a:latin typeface="楷体" panose="02010609060101010101" pitchFamily="49" charset="-122"/>
              <a:ea typeface="楷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endParaRPr lang="zh-CN" altLang="en-US" dirty="0"/>
          </a:p>
        </p:txBody>
      </p:sp>
    </p:spTree>
    <p:extLst>
      <p:ext uri="{BB962C8B-B14F-4D97-AF65-F5344CB8AC3E}">
        <p14:creationId xmlns:p14="http://schemas.microsoft.com/office/powerpoint/2010/main" val="34198791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7B1CE-0C3A-072A-E880-FB7A5EB11374}"/>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四、音位与音系</a:t>
            </a:r>
          </a:p>
        </p:txBody>
      </p:sp>
      <p:sp>
        <p:nvSpPr>
          <p:cNvPr id="3" name="内容占位符 2">
            <a:extLst>
              <a:ext uri="{FF2B5EF4-FFF2-40B4-BE49-F238E27FC236}">
                <a16:creationId xmlns:a16="http://schemas.microsoft.com/office/drawing/2014/main" id="{62B56BEA-ACA0-E309-A9CF-CBE9F192807E}"/>
              </a:ext>
            </a:extLst>
          </p:cNvPr>
          <p:cNvSpPr>
            <a:spLocks noGrp="1"/>
          </p:cNvSpPr>
          <p:nvPr>
            <p:ph idx="1"/>
          </p:nvPr>
        </p:nvSpPr>
        <p:spPr>
          <a:xfrm>
            <a:off x="377071" y="1825625"/>
            <a:ext cx="11500701" cy="4565748"/>
          </a:xfrm>
        </p:spPr>
        <p:txBody>
          <a:bodyPr>
            <a:normAutofit/>
          </a:bodyPr>
          <a:lstStyle/>
          <a:p>
            <a:r>
              <a:rPr lang="zh-CN" altLang="en-US" dirty="0">
                <a:latin typeface="宋体" panose="02010600030101010101" pitchFamily="2" charset="-122"/>
                <a:ea typeface="宋体" panose="02010600030101010101" pitchFamily="2" charset="-122"/>
              </a:rPr>
              <a:t>语音的社会属性</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音义结合的任意性（社会约定性）。</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汉语普通话的“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sān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这一读音，意义为数词“三”。词语“三”的这一音义约定显然不是个人的行为，而是通行于整个汉语普通话语言社团的集体行为，具有社会性。</a:t>
            </a: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语音的民族性。</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不同民族语言在语音结构系统上的差别。</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[θ] [ʃ]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两个语音成分，汉语普通话却没有；</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汉语普通话中有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ʨh</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三个语音成分，英语却没有。 </a:t>
            </a:r>
          </a:p>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音位体系的演变具有社会性。</a:t>
            </a:r>
          </a:p>
          <a:p>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9368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EBDD4A-873E-DCEC-0603-DCB9A3FF74B7}"/>
              </a:ext>
            </a:extLst>
          </p:cNvPr>
          <p:cNvSpPr>
            <a:spLocks noGrp="1"/>
          </p:cNvSpPr>
          <p:nvPr>
            <p:ph idx="1"/>
          </p:nvPr>
        </p:nvSpPr>
        <p:spPr>
          <a:xfrm>
            <a:off x="408373" y="630315"/>
            <a:ext cx="11381173" cy="5770484"/>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元音音素有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[a][ᴀ][ɑ]</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，从生理和物理上看是有区别的，可是汉语拼音字母中只有一个</a:t>
            </a:r>
            <a:r>
              <a:rPr lang="en-US" altLang="zh-CN" dirty="0">
                <a:latin typeface="Times New Roman" panose="02020603050405020304" pitchFamily="18" charset="0"/>
                <a:cs typeface="Times New Roman" panose="02020603050405020304" pitchFamily="18" charset="0"/>
              </a:rPr>
              <a:t>ɑ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。为什么？</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pʰ</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是送气不送气之分，为什么汉语拼音方案却是分别写作</a:t>
            </a:r>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呢？</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R="0" lvl="0" fontAlgn="auto">
              <a:spcAft>
                <a:spcPts val="0"/>
              </a:spcAft>
              <a:buClrTx/>
              <a:buSzTx/>
              <a:tabLst/>
              <a:defRPr/>
            </a:pPr>
            <a:r>
              <a:rPr lang="zh-CN" altLang="zh-CN" dirty="0">
                <a:latin typeface="宋体" panose="02010600030101010101" pitchFamily="2" charset="-122"/>
                <a:ea typeface="宋体" panose="02010600030101010101" pitchFamily="2" charset="-122"/>
              </a:rPr>
              <a:t>音位</a:t>
            </a:r>
            <a:r>
              <a:rPr lang="zh-CN" altLang="en-US" dirty="0">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特定语言或方言</a:t>
            </a:r>
            <a:r>
              <a:rPr lang="zh-CN" altLang="en-US" dirty="0">
                <a:latin typeface="宋体" panose="02010600030101010101" pitchFamily="2" charset="-122"/>
                <a:ea typeface="宋体" panose="02010600030101010101" pitchFamily="2" charset="-122"/>
              </a:rPr>
              <a:t>中具有</a:t>
            </a:r>
            <a:r>
              <a:rPr lang="zh-CN" altLang="en-US" b="1" dirty="0">
                <a:solidFill>
                  <a:srgbClr val="FF0000"/>
                </a:solidFill>
                <a:latin typeface="宋体" panose="02010600030101010101" pitchFamily="2" charset="-122"/>
                <a:ea typeface="宋体" panose="02010600030101010101" pitchFamily="2" charset="-122"/>
              </a:rPr>
              <a:t>区别词的语音形式</a:t>
            </a:r>
            <a:r>
              <a:rPr lang="zh-CN" altLang="en-US" dirty="0">
                <a:latin typeface="宋体" panose="02010600030101010101" pitchFamily="2" charset="-122"/>
                <a:ea typeface="宋体" panose="02010600030101010101" pitchFamily="2" charset="-122"/>
              </a:rPr>
              <a:t>的</a:t>
            </a:r>
            <a:r>
              <a:rPr lang="zh-CN" altLang="en-US" b="1" dirty="0">
                <a:solidFill>
                  <a:srgbClr val="FF0000"/>
                </a:solidFill>
                <a:latin typeface="宋体" panose="02010600030101010101" pitchFamily="2" charset="-122"/>
                <a:ea typeface="宋体" panose="02010600030101010101" pitchFamily="2" charset="-122"/>
              </a:rPr>
              <a:t>最小</a:t>
            </a:r>
            <a:r>
              <a:rPr lang="zh-CN" altLang="en-US" dirty="0">
                <a:latin typeface="宋体" panose="02010600030101010101" pitchFamily="2" charset="-122"/>
                <a:ea typeface="宋体" panose="02010600030101010101" pitchFamily="2" charset="-122"/>
              </a:rPr>
              <a:t>线性单位。</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怎样理解音位的定义？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区别词的语音形式和辨义功能；</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最小的线性单位；</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由一组没有辨义功能而音感上又相似的音素概括而成；</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属于特定的具体语言或方言的。</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8271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11B4C5-675A-FA0B-F51A-A4C0D531C655}"/>
              </a:ext>
            </a:extLst>
          </p:cNvPr>
          <p:cNvSpPr>
            <a:spLocks noGrp="1"/>
          </p:cNvSpPr>
          <p:nvPr>
            <p:ph idx="1"/>
          </p:nvPr>
        </p:nvSpPr>
        <p:spPr>
          <a:xfrm>
            <a:off x="389467" y="914400"/>
            <a:ext cx="11362266" cy="5438775"/>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（一）对立和互补（确定音位的原则）</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对立关系</a:t>
            </a:r>
            <a:r>
              <a:rPr lang="zh-CN" altLang="en-US" dirty="0">
                <a:solidFill>
                  <a:prstClr val="black"/>
                </a:solidFill>
                <a:latin typeface="宋体" panose="02010600030101010101" pitchFamily="2" charset="-122"/>
                <a:ea typeface="宋体" panose="02010600030101010101" pitchFamily="2" charset="-122"/>
              </a:rPr>
              <a:t>（</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opposition</a:t>
            </a:r>
            <a:r>
              <a:rPr lang="zh-CN" altLang="en-US" dirty="0">
                <a:solidFill>
                  <a:prstClr val="black"/>
                </a:solidFill>
                <a:latin typeface="宋体" panose="02010600030101010101" pitchFamily="2" charset="-122"/>
                <a:ea typeface="宋体" panose="02010600030101010101" pitchFamily="2" charset="-122"/>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：指不同的音素可以</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出现在相同的语音环境</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中，其差别会引起语素或词的语音形式的改变，进而</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区别语素或词的意义</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如“八”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和“趴”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pʰa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意义不同，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算是两个音位；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如果不能区别意义的话，就归并为同一音位。</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如“闻”</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uən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ʋən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，意义相同，故</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[u-][ʋ-]</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算是一个音位的两个音位变体。</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条件不同，则没有对立。</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nb-NO" altLang="zh-CN" sz="2400" dirty="0">
                <a:latin typeface="Times New Roman" panose="02020603050405020304" pitchFamily="18" charset="0"/>
                <a:ea typeface="宋体" panose="02010600030101010101" pitchFamily="2" charset="-122"/>
                <a:cs typeface="Times New Roman" panose="02020603050405020304" pitchFamily="18" charset="0"/>
              </a:rPr>
              <a:t>    seed[si:d] / deem[di:m]</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nb-NO" altLang="zh-CN" sz="2400" dirty="0">
                <a:latin typeface="Times New Roman" panose="02020603050405020304" pitchFamily="18" charset="0"/>
                <a:ea typeface="宋体" panose="02010600030101010101" pitchFamily="2" charset="-122"/>
                <a:cs typeface="Times New Roman" panose="02020603050405020304" pitchFamily="18" charset="0"/>
              </a:rPr>
              <a:t>soup[su:p] / seem[si:m]</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nb-NO" altLang="zh-CN" sz="2400" dirty="0">
                <a:latin typeface="Times New Roman" panose="02020603050405020304" pitchFamily="18" charset="0"/>
                <a:ea typeface="宋体" panose="02010600030101010101" pitchFamily="2" charset="-122"/>
                <a:cs typeface="Times New Roman" panose="02020603050405020304" pitchFamily="18" charset="0"/>
              </a:rPr>
              <a:t>    wood[w</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ʊ</a:t>
            </a:r>
            <a:r>
              <a:rPr lang="nb-NO" altLang="zh-CN" sz="2400" dirty="0">
                <a:latin typeface="Times New Roman" panose="02020603050405020304" pitchFamily="18" charset="0"/>
                <a:ea typeface="宋体" panose="02010600030101010101" pitchFamily="2" charset="-122"/>
                <a:cs typeface="Times New Roman" panose="02020603050405020304" pitchFamily="18" charset="0"/>
              </a:rPr>
              <a:t>d] / foot[f</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ʊ</a:t>
            </a:r>
            <a:r>
              <a:rPr lang="nb-NO" altLang="zh-CN" sz="2400" dirty="0">
                <a:latin typeface="Times New Roman" panose="02020603050405020304" pitchFamily="18" charset="0"/>
                <a:ea typeface="宋体" panose="02010600030101010101" pitchFamily="2" charset="-122"/>
                <a:cs typeface="Times New Roman" panose="02020603050405020304" pitchFamily="18" charset="0"/>
              </a:rPr>
              <a:t>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nb-NO" altLang="zh-CN" sz="2400" dirty="0">
                <a:latin typeface="Times New Roman" panose="02020603050405020304" pitchFamily="18" charset="0"/>
                <a:ea typeface="宋体" panose="02010600030101010101" pitchFamily="2" charset="-122"/>
                <a:cs typeface="Times New Roman" panose="02020603050405020304" pitchFamily="18" charset="0"/>
              </a:rPr>
              <a:t>sky[skai] / skip[skip]</a:t>
            </a:r>
          </a:p>
          <a:p>
            <a:endParaRPr lang="zh-CN" altLang="en-US"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对立分布是区分不同音位的必要条件。</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0312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555B90-350A-BADF-F3ED-728367992381}"/>
              </a:ext>
            </a:extLst>
          </p:cNvPr>
          <p:cNvSpPr>
            <a:spLocks noGrp="1"/>
          </p:cNvSpPr>
          <p:nvPr>
            <p:ph idx="1"/>
          </p:nvPr>
        </p:nvSpPr>
        <p:spPr>
          <a:xfrm>
            <a:off x="400050" y="428624"/>
            <a:ext cx="10953750" cy="5972175"/>
          </a:xfrm>
        </p:spPr>
        <p:txBody>
          <a:bodyPr>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对立的原则：最小对立对（</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minimal pairs</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相同的语音条件下</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，只在某个</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相同的位置上的音素不同</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的两个</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不同的语素或词</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的语音形式。</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英语：</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ad: </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ad    </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ike:</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ike</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d:r</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r>
              <a:rPr kumimoji="0" lang="en-US" altLang="zh-CN" sz="2400" b="0" i="0" u="none" strike="noStrike" kern="1200" cap="none" spc="0" normalizeH="0" baseline="0" noProof="0" dirty="0" err="1">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r>
              <a:rPr kumimoji="0" lang="en-US" altLang="zh-CN" sz="2400" b="0" i="0" u="none" strike="noStrike" kern="1200" cap="none" spc="0" normalizeH="0" baseline="0" noProof="0" dirty="0" err="1">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找到最小对立对，就说明两个音处于对立分布，需要将其区分为不同的音位。</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判定对立关系的方法是找到一个语音环境，然后用替换的方法进行测试。</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[p]+[-in]=pin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（别针）；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[b]+[-in]=bin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[t]+[-in]=tin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（罐头）；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[d]+[-in]=din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（喧闹声）</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等音素能够区别意义，处于对立关系中，应定为不同的音位。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lang="en-US" altLang="zh-CN" dirty="0">
              <a:latin typeface="宋体" panose="02010600030101010101" pitchFamily="2" charset="-122"/>
              <a:ea typeface="宋体" panose="02010600030101010101" pitchFamily="2" charset="-122"/>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思考：在汉语普通话</a:t>
            </a:r>
            <a:r>
              <a:rPr lang="en-US" altLang="zh-CN" dirty="0">
                <a:latin typeface="Times New Roman" panose="02020603050405020304" pitchFamily="18" charset="0"/>
                <a:ea typeface="宋体" panose="02010600030101010101" pitchFamily="2" charset="-122"/>
                <a:cs typeface="Times New Roman" panose="02020603050405020304" pitchFamily="18" charset="0"/>
              </a:rPr>
              <a:t>[_</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下，有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[ai]</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两个形式，能不能认为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有替换关系？</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3317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0BEF07-25F8-576D-A324-2BC618D23403}"/>
              </a:ext>
            </a:extLst>
          </p:cNvPr>
          <p:cNvSpPr>
            <a:spLocks noGrp="1"/>
          </p:cNvSpPr>
          <p:nvPr>
            <p:ph idx="1"/>
          </p:nvPr>
        </p:nvSpPr>
        <p:spPr>
          <a:xfrm>
            <a:off x="352425" y="266700"/>
            <a:ext cx="11515725" cy="6257925"/>
          </a:xfrm>
        </p:spPr>
        <p:txBody>
          <a:bodyPr/>
          <a:lstStyle/>
          <a:p>
            <a:pPr marL="0" indent="0">
              <a:buNone/>
            </a:pPr>
            <a:r>
              <a:rPr lang="en-US" altLang="zh-CN" dirty="0">
                <a:latin typeface="宋体" panose="02010600030101010101" pitchFamily="2" charset="-122"/>
                <a:ea typeface="宋体" panose="02010600030101010101" pitchFamily="2" charset="-122"/>
                <a:cs typeface="Times New Roman" panose="02020603050405020304" pitchFamily="18" charset="0"/>
              </a:rPr>
              <a:t>2.</a:t>
            </a:r>
            <a:r>
              <a:rPr lang="zh-CN" altLang="en-US" dirty="0">
                <a:latin typeface="宋体" panose="02010600030101010101" pitchFamily="2" charset="-122"/>
                <a:ea typeface="宋体" panose="02010600030101010101" pitchFamily="2" charset="-122"/>
                <a:cs typeface="Times New Roman" panose="02020603050405020304" pitchFamily="18" charset="0"/>
              </a:rPr>
              <a:t>互补关系（</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complementary</a:t>
            </a: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zh-CN" altLang="en-US" sz="2800" dirty="0">
                <a:latin typeface="宋体" panose="02010600030101010101" pitchFamily="2" charset="-122"/>
                <a:ea typeface="宋体" panose="02010600030101010101" pitchFamily="2" charset="-122"/>
              </a:rPr>
              <a:t>与对立分布相对的一个概念，指几个不同的音素各有自己的出现环境（组合条件），它们</a:t>
            </a:r>
            <a:r>
              <a:rPr lang="zh-CN" altLang="en-US" sz="2800" b="1" dirty="0">
                <a:solidFill>
                  <a:srgbClr val="FF0000"/>
                </a:solidFill>
                <a:latin typeface="宋体" panose="02010600030101010101" pitchFamily="2" charset="-122"/>
                <a:ea typeface="宋体" panose="02010600030101010101" pitchFamily="2" charset="-122"/>
              </a:rPr>
              <a:t>从不在相同的语音环境中出现或互相替换</a:t>
            </a:r>
            <a:r>
              <a:rPr lang="zh-CN" altLang="en-US" sz="280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英语：</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汉语普通话：</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[ɿ]</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[ʦ]</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类声母后；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[ʅ]</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类声母后；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：其他声母后</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    /a/</a:t>
            </a:r>
            <a:endPar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6" name="表格 6">
            <a:extLst>
              <a:ext uri="{FF2B5EF4-FFF2-40B4-BE49-F238E27FC236}">
                <a16:creationId xmlns:a16="http://schemas.microsoft.com/office/drawing/2014/main" id="{799B31C1-E744-9565-9E86-6E11E5C9A0E3}"/>
              </a:ext>
            </a:extLst>
          </p:cNvPr>
          <p:cNvGraphicFramePr>
            <a:graphicFrameLocks noGrp="1"/>
          </p:cNvGraphicFramePr>
          <p:nvPr/>
        </p:nvGraphicFramePr>
        <p:xfrm>
          <a:off x="1927225" y="1481666"/>
          <a:ext cx="8127999" cy="1371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87771291"/>
                    </a:ext>
                  </a:extLst>
                </a:gridCol>
                <a:gridCol w="2709333">
                  <a:extLst>
                    <a:ext uri="{9D8B030D-6E8A-4147-A177-3AD203B41FA5}">
                      <a16:colId xmlns:a16="http://schemas.microsoft.com/office/drawing/2014/main" val="1671219111"/>
                    </a:ext>
                  </a:extLst>
                </a:gridCol>
                <a:gridCol w="2709333">
                  <a:extLst>
                    <a:ext uri="{9D8B030D-6E8A-4147-A177-3AD203B41FA5}">
                      <a16:colId xmlns:a16="http://schemas.microsoft.com/office/drawing/2014/main" val="4176748515"/>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ahoma" pitchFamily="34" charset="0"/>
                          <a:ea typeface="宋体" pitchFamily="2" charset="-122"/>
                        </a:rPr>
                        <a:t>音素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ahoma" pitchFamily="34" charset="0"/>
                          <a:ea typeface="宋体" pitchFamily="2" charset="-122"/>
                        </a:rPr>
                        <a:t>出现条件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ahoma" pitchFamily="34" charset="0"/>
                          <a:ea typeface="宋体" pitchFamily="2" charset="-122"/>
                        </a:rPr>
                        <a:t>例 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005259"/>
                  </a:ext>
                </a:extLst>
              </a:tr>
              <a:tr h="3708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后</a:t>
                      </a: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sport </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spill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9250494"/>
                  </a:ext>
                </a:extLst>
              </a:tr>
              <a:tr h="3708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[pʰ]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词开头或其他位置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port       pill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033962"/>
                  </a:ext>
                </a:extLst>
              </a:tr>
            </a:tbl>
          </a:graphicData>
        </a:graphic>
      </p:graphicFrame>
      <p:graphicFrame>
        <p:nvGraphicFramePr>
          <p:cNvPr id="7" name="表格 7">
            <a:extLst>
              <a:ext uri="{FF2B5EF4-FFF2-40B4-BE49-F238E27FC236}">
                <a16:creationId xmlns:a16="http://schemas.microsoft.com/office/drawing/2014/main" id="{04FCF3D1-C5C2-6B92-CA25-3D173CA2686F}"/>
              </a:ext>
            </a:extLst>
          </p:cNvPr>
          <p:cNvGraphicFramePr>
            <a:graphicFrameLocks noGrp="1"/>
          </p:cNvGraphicFramePr>
          <p:nvPr/>
        </p:nvGraphicFramePr>
        <p:xfrm>
          <a:off x="1927225" y="4068232"/>
          <a:ext cx="8127999" cy="2267712"/>
        </p:xfrm>
        <a:graphic>
          <a:graphicData uri="http://schemas.openxmlformats.org/drawingml/2006/table">
            <a:tbl>
              <a:tblPr firstRow="1" bandRow="1">
                <a:tableStyleId>{5C22544A-7EE6-4342-B048-85BDC9FD1C3A}</a:tableStyleId>
              </a:tblPr>
              <a:tblGrid>
                <a:gridCol w="2045335">
                  <a:extLst>
                    <a:ext uri="{9D8B030D-6E8A-4147-A177-3AD203B41FA5}">
                      <a16:colId xmlns:a16="http://schemas.microsoft.com/office/drawing/2014/main" val="3374403345"/>
                    </a:ext>
                  </a:extLst>
                </a:gridCol>
                <a:gridCol w="3373331">
                  <a:extLst>
                    <a:ext uri="{9D8B030D-6E8A-4147-A177-3AD203B41FA5}">
                      <a16:colId xmlns:a16="http://schemas.microsoft.com/office/drawing/2014/main" val="109332459"/>
                    </a:ext>
                  </a:extLst>
                </a:gridCol>
                <a:gridCol w="2709333">
                  <a:extLst>
                    <a:ext uri="{9D8B030D-6E8A-4147-A177-3AD203B41FA5}">
                      <a16:colId xmlns:a16="http://schemas.microsoft.com/office/drawing/2014/main" val="3986343137"/>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音素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出现条件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例 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861035"/>
                  </a:ext>
                </a:extLst>
              </a:tr>
              <a:tr h="3708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[æ/</a:t>
                      </a:r>
                      <a:r>
                        <a:rPr kumimoji="1" lang="el-GR" altLang="zh-CN" sz="2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ε</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 y-]</a:t>
                      </a:r>
                      <a:r>
                        <a:rPr kumimoji="1"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之间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天</a:t>
                      </a:r>
                      <a:r>
                        <a:rPr kumimoji="1"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tian  </a:t>
                      </a:r>
                      <a:r>
                        <a:rPr kumimoji="1"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泉</a:t>
                      </a:r>
                      <a:r>
                        <a:rPr kumimoji="1" lang="en-US" altLang="zh-CN" sz="24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quan</a:t>
                      </a:r>
                      <a:r>
                        <a:rPr kumimoji="1"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0844151"/>
                  </a:ext>
                </a:extLst>
              </a:tr>
              <a:tr h="74168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 </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[ᴀ]</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0" i="0" u="none" strike="noStrike" cap="none" normalizeH="0" baseline="0" dirty="0">
                          <a:ln>
                            <a:noFill/>
                          </a:ln>
                          <a:solidFill>
                            <a:srgbClr val="000000"/>
                          </a:solidFill>
                          <a:effectLst/>
                          <a:latin typeface="IpaP" panose="02000500070000020004" pitchFamily="2" charset="-122"/>
                          <a:ea typeface="IpaP" panose="02000500070000020004" pitchFamily="2" charset="-122"/>
                          <a:cs typeface="IpaP" panose="02000500070000020004" pitchFamily="2" charset="-122"/>
                        </a:rPr>
                        <a:t>∅</a:t>
                      </a:r>
                      <a:r>
                        <a:rPr kumimoji="1"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 u-]</a:t>
                      </a:r>
                      <a:r>
                        <a:rPr kumimoji="1"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-n]</a:t>
                      </a: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之间</a:t>
                      </a: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无韵尾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麦</a:t>
                      </a:r>
                      <a:r>
                        <a:rPr kumimoji="1" lang="en-US" altLang="zh-CN" sz="24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mai</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干</a:t>
                      </a:r>
                      <a:r>
                        <a:rPr kumimoji="1" lang="en-US" altLang="zh-CN" sz="24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gan</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八</a:t>
                      </a:r>
                      <a:r>
                        <a:rPr kumimoji="1" lang="en-US" altLang="zh-CN" sz="24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家</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jia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804672"/>
                  </a:ext>
                </a:extLst>
              </a:tr>
              <a:tr h="3708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[ɑ]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 / -ŋ]</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之前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宝</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bao  </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钢</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gang</a:t>
                      </a: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6950536"/>
                  </a:ext>
                </a:extLst>
              </a:tr>
            </a:tbl>
          </a:graphicData>
        </a:graphic>
      </p:graphicFrame>
    </p:spTree>
    <p:extLst>
      <p:ext uri="{BB962C8B-B14F-4D97-AF65-F5344CB8AC3E}">
        <p14:creationId xmlns:p14="http://schemas.microsoft.com/office/powerpoint/2010/main" val="247214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C04D0E1-55BD-AB2D-ABD6-EA10D80E1EB8}"/>
              </a:ext>
            </a:extLst>
          </p:cNvPr>
          <p:cNvSpPr>
            <a:spLocks noGrp="1"/>
          </p:cNvSpPr>
          <p:nvPr>
            <p:ph idx="1"/>
          </p:nvPr>
        </p:nvSpPr>
        <p:spPr>
          <a:xfrm>
            <a:off x="506027" y="452761"/>
            <a:ext cx="11114843" cy="6187736"/>
          </a:xfrm>
        </p:spPr>
        <p:txBody>
          <a:bodyPr>
            <a:normAutofit/>
          </a:bodyPr>
          <a:lstStyle/>
          <a:p>
            <a:r>
              <a:rPr lang="zh-CN" altLang="en-US" dirty="0">
                <a:latin typeface="宋体" panose="02010600030101010101" pitchFamily="2" charset="-122"/>
                <a:ea typeface="宋体" panose="02010600030101010101" pitchFamily="2" charset="-122"/>
              </a:rPr>
              <a:t>互补关系是归并音位的重要根据。</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注意：互补分析不能混淆语素音形或音节的对立</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可否将普通话中</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tʂʅ</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楷体" panose="02010609060101010101" pitchFamily="49" charset="-122"/>
                <a:ea typeface="楷体" panose="02010609060101010101" pitchFamily="49" charset="-122"/>
                <a:cs typeface="IpaP" panose="02000500070000020004" pitchFamily="2" charset="-122"/>
                <a:sym typeface="IpaP" panose="02000500070000020004" pitchFamily="2" charset="-122"/>
              </a:rPr>
              <a:t>与</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ʨi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楷体" panose="02010609060101010101" pitchFamily="49" charset="-122"/>
                <a:ea typeface="楷体" panose="02010609060101010101" pitchFamily="49" charset="-122"/>
                <a:cs typeface="IpaP" panose="02000500070000020004" pitchFamily="2" charset="-122"/>
                <a:sym typeface="IpaP" panose="02000500070000020004" pitchFamily="2" charset="-122"/>
              </a:rPr>
              <a:t>的拼音皆记作</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ji</a:t>
            </a:r>
            <a:r>
              <a:rPr lang="zh-CN" altLang="en-US" sz="2400" dirty="0">
                <a:latin typeface="楷体" panose="02010609060101010101" pitchFamily="49" charset="-122"/>
                <a:ea typeface="楷体" panose="02010609060101010101" pitchFamily="49" charset="-122"/>
                <a:cs typeface="IpaP" panose="02000500070000020004" pitchFamily="2" charset="-122"/>
                <a:sym typeface="IpaP" panose="02000500070000020004" pitchFamily="2" charset="-122"/>
              </a:rPr>
              <a:t>？</a:t>
            </a:r>
            <a:endParaRPr lang="en-US" altLang="zh-CN" sz="2400" dirty="0">
              <a:latin typeface="IpaP" panose="02000500070000020004" pitchFamily="2" charset="-122"/>
              <a:ea typeface="IpaP" panose="02000500070000020004" pitchFamily="2" charset="-122"/>
              <a:cs typeface="IpaP" panose="02000500070000020004" pitchFamily="2" charset="-122"/>
              <a:sym typeface="IpaP" panose="02000500070000020004" pitchFamily="2" charset="-122"/>
            </a:endParaRPr>
          </a:p>
          <a:p>
            <a:r>
              <a:rPr lang="zh-CN" altLang="en-US" dirty="0">
                <a:latin typeface="宋体" panose="02010600030101010101" pitchFamily="2" charset="-122"/>
                <a:ea typeface="宋体" panose="02010600030101010101" pitchFamily="2" charset="-122"/>
              </a:rPr>
              <a:t>不能过度归并。</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郑州：子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[ʦɿ]</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ʦi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ʨi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ʦʰɿ</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ʦʰi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ʨʰi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；思</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sɿ</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、西</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ɕi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[ɿ]</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是否可以归为同一音位？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[ɿ]</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ʦ</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组声母后存在对立，</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不能归并为同一音位。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p:txBody>
      </p:sp>
      <p:graphicFrame>
        <p:nvGraphicFramePr>
          <p:cNvPr id="6" name="表格 6">
            <a:extLst>
              <a:ext uri="{FF2B5EF4-FFF2-40B4-BE49-F238E27FC236}">
                <a16:creationId xmlns:a16="http://schemas.microsoft.com/office/drawing/2014/main" id="{5596EA26-D99D-AB43-F4F9-649EDC6765E0}"/>
              </a:ext>
            </a:extLst>
          </p:cNvPr>
          <p:cNvGraphicFramePr>
            <a:graphicFrameLocks noGrp="1"/>
          </p:cNvGraphicFramePr>
          <p:nvPr/>
        </p:nvGraphicFramePr>
        <p:xfrm>
          <a:off x="6432464" y="4210162"/>
          <a:ext cx="3725738" cy="1371600"/>
        </p:xfrm>
        <a:graphic>
          <a:graphicData uri="http://schemas.openxmlformats.org/drawingml/2006/table">
            <a:tbl>
              <a:tblPr firstRow="1" bandRow="1">
                <a:tableStyleId>{5C22544A-7EE6-4342-B048-85BDC9FD1C3A}</a:tableStyleId>
              </a:tblPr>
              <a:tblGrid>
                <a:gridCol w="1841088">
                  <a:extLst>
                    <a:ext uri="{9D8B030D-6E8A-4147-A177-3AD203B41FA5}">
                      <a16:colId xmlns:a16="http://schemas.microsoft.com/office/drawing/2014/main" val="3452605925"/>
                    </a:ext>
                  </a:extLst>
                </a:gridCol>
                <a:gridCol w="950633">
                  <a:extLst>
                    <a:ext uri="{9D8B030D-6E8A-4147-A177-3AD203B41FA5}">
                      <a16:colId xmlns:a16="http://schemas.microsoft.com/office/drawing/2014/main" val="1145382117"/>
                    </a:ext>
                  </a:extLst>
                </a:gridCol>
                <a:gridCol w="934017">
                  <a:extLst>
                    <a:ext uri="{9D8B030D-6E8A-4147-A177-3AD203B41FA5}">
                      <a16:colId xmlns:a16="http://schemas.microsoft.com/office/drawing/2014/main" val="1661950733"/>
                    </a:ext>
                  </a:extLst>
                </a:gridCol>
              </a:tblGrid>
              <a:tr h="382158">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出现条件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[ɿ]</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6924108"/>
                  </a:ext>
                </a:extLst>
              </a:tr>
              <a:tr h="453278">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[ʦ]</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组声母后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0520354"/>
                  </a:ext>
                </a:extLst>
              </a:tr>
              <a:tr h="453278">
                <a:tc>
                  <a:txBody>
                    <a:bodyPr/>
                    <a:lstStyle/>
                    <a:p>
                      <a:pPr algn="ct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[ʨ]</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组声母后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4501878"/>
                  </a:ext>
                </a:extLst>
              </a:tr>
            </a:tbl>
          </a:graphicData>
        </a:graphic>
      </p:graphicFrame>
    </p:spTree>
    <p:extLst>
      <p:ext uri="{BB962C8B-B14F-4D97-AF65-F5344CB8AC3E}">
        <p14:creationId xmlns:p14="http://schemas.microsoft.com/office/powerpoint/2010/main" val="336141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F0B8E0-5EAA-168C-CEBE-72BBD2D9DBF2}"/>
              </a:ext>
            </a:extLst>
          </p:cNvPr>
          <p:cNvSpPr>
            <a:spLocks noGrp="1"/>
          </p:cNvSpPr>
          <p:nvPr>
            <p:ph idx="1"/>
          </p:nvPr>
        </p:nvSpPr>
        <p:spPr>
          <a:xfrm>
            <a:off x="263371" y="386080"/>
            <a:ext cx="11665257" cy="6254417"/>
          </a:xfrm>
        </p:spPr>
        <p:txBody>
          <a:bodyPr/>
          <a:lstStyle/>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语音相似</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互补关系的补充原则</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归并音位还必须具有：同一音位下的几个变体的</a:t>
            </a:r>
            <a:r>
              <a:rPr lang="zh-CN" altLang="en-US" b="1" dirty="0">
                <a:solidFill>
                  <a:srgbClr val="FF0000"/>
                </a:solidFill>
                <a:latin typeface="宋体" panose="02010600030101010101" pitchFamily="2" charset="-122"/>
                <a:ea typeface="宋体" panose="02010600030101010101" pitchFamily="2" charset="-122"/>
              </a:rPr>
              <a:t>音值在持某种语言的人们听感中</a:t>
            </a:r>
            <a:r>
              <a:rPr lang="zh-CN" altLang="en-US" dirty="0">
                <a:latin typeface="宋体" panose="02010600030101010101" pitchFamily="2" charset="-122"/>
                <a:ea typeface="宋体" panose="02010600030101010101" pitchFamily="2" charset="-122"/>
              </a:rPr>
              <a:t>都</a:t>
            </a:r>
            <a:r>
              <a:rPr lang="zh-CN" altLang="en-US" b="1" dirty="0">
                <a:solidFill>
                  <a:srgbClr val="FF0000"/>
                </a:solidFill>
                <a:latin typeface="宋体" panose="02010600030101010101" pitchFamily="2" charset="-122"/>
                <a:ea typeface="宋体" panose="02010600030101010101" pitchFamily="2" charset="-122"/>
              </a:rPr>
              <a:t>比较相似</a:t>
            </a:r>
            <a:r>
              <a:rPr lang="zh-CN" altLang="en-US" dirty="0">
                <a:latin typeface="宋体" panose="02010600030101010101" pitchFamily="2" charset="-122"/>
                <a:ea typeface="宋体" panose="02010600030101010101" pitchFamily="2" charset="-122"/>
              </a:rPr>
              <a:t>，即共享绝大多数的语音特征。</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北京话</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/m//ŋ/</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北京人音感差异较大，当为两个音位。</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：英语国家人音感接近，故为一个音位。（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little[</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ɪt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思考：</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普通话中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[k][</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kʰ</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[ʦ][</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ʦʰ</a:t>
            </a:r>
            <a:r>
              <a:rPr lang="en-US" altLang="zh-CN"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tʂ</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tʂʰ</a:t>
            </a:r>
            <a:r>
              <a:rPr lang="en-US" altLang="zh-CN" dirty="0">
                <a:latin typeface="Times New Roman" panose="02020603050405020304" pitchFamily="18" charset="0"/>
                <a:ea typeface="宋体" panose="02010600030101010101" pitchFamily="2" charset="-122"/>
                <a:cs typeface="Times New Roman" panose="02020603050405020304" pitchFamily="18" charset="0"/>
              </a:rPr>
              <a:t>][ʂ]</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只与开、合二呼拼合，</a:t>
            </a:r>
            <a:r>
              <a:rPr lang="en-US" altLang="zh-CN" dirty="0">
                <a:latin typeface="Times New Roman" panose="02020603050405020304" pitchFamily="18" charset="0"/>
                <a:ea typeface="宋体" panose="02010600030101010101" pitchFamily="2" charset="-122"/>
                <a:cs typeface="Times New Roman" panose="02020603050405020304" pitchFamily="18" charset="0"/>
              </a:rPr>
              <a:t>[ʨ][</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ʨʰ</a:t>
            </a:r>
            <a:r>
              <a:rPr lang="en-US" altLang="zh-CN" dirty="0">
                <a:latin typeface="Times New Roman" panose="02020603050405020304" pitchFamily="18" charset="0"/>
                <a:ea typeface="宋体" panose="02010600030101010101" pitchFamily="2" charset="-122"/>
                <a:cs typeface="Times New Roman" panose="02020603050405020304" pitchFamily="18" charset="0"/>
              </a:rPr>
              <a:t>][ɕ]</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则只与齐、撮二呼拼合，那么</a:t>
            </a:r>
            <a:r>
              <a:rPr lang="en-US" altLang="zh-CN" dirty="0">
                <a:latin typeface="Times New Roman" panose="02020603050405020304" pitchFamily="18" charset="0"/>
                <a:ea typeface="宋体" panose="02010600030101010101" pitchFamily="2" charset="-122"/>
                <a:cs typeface="Times New Roman" panose="02020603050405020304" pitchFamily="18" charset="0"/>
              </a:rPr>
              <a:t>[ʨ][</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ʨʰ</a:t>
            </a:r>
            <a:r>
              <a:rPr lang="en-US" altLang="zh-CN" dirty="0">
                <a:latin typeface="Times New Roman" panose="02020603050405020304" pitchFamily="18" charset="0"/>
                <a:ea typeface="宋体" panose="02010600030101010101" pitchFamily="2" charset="-122"/>
                <a:cs typeface="Times New Roman" panose="02020603050405020304" pitchFamily="18" charset="0"/>
              </a:rPr>
              <a:t>][ɕ]</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dirty="0">
                <a:latin typeface="Times New Roman" panose="02020603050405020304" pitchFamily="18" charset="0"/>
                <a:ea typeface="宋体" panose="02010600030101010101" pitchFamily="2" charset="-122"/>
                <a:cs typeface="Times New Roman" panose="02020603050405020304" pitchFamily="18" charset="0"/>
              </a:rPr>
              <a:t>[k][</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kʰ</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[ʦ][</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ʦʰ</a:t>
            </a:r>
            <a:r>
              <a:rPr lang="en-US" altLang="zh-CN" dirty="0">
                <a:latin typeface="Times New Roman" panose="02020603050405020304" pitchFamily="18" charset="0"/>
                <a:ea typeface="宋体" panose="02010600030101010101" pitchFamily="2" charset="-122"/>
                <a:cs typeface="Times New Roman" panose="02020603050405020304" pitchFamily="18" charset="0"/>
              </a:rPr>
              <a:t>][s]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或</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tʂ</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tʂʰ</a:t>
            </a:r>
            <a:r>
              <a:rPr lang="en-US" altLang="zh-CN" dirty="0">
                <a:latin typeface="Times New Roman" panose="02020603050405020304" pitchFamily="18" charset="0"/>
                <a:ea typeface="宋体" panose="02010600030101010101" pitchFamily="2" charset="-122"/>
                <a:cs typeface="Times New Roman" panose="02020603050405020304" pitchFamily="18" charset="0"/>
              </a:rPr>
              <a:t>][ʂ]</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或者是否可以归并为同一组音位？</a:t>
            </a:r>
          </a:p>
          <a:p>
            <a:r>
              <a:rPr lang="zh-CN" altLang="en-US" dirty="0">
                <a:latin typeface="宋体" panose="02010600030101010101" pitchFamily="2" charset="-122"/>
                <a:ea typeface="宋体" panose="02010600030101010101" pitchFamily="2" charset="-122"/>
              </a:rPr>
              <a:t>多重互补</a:t>
            </a:r>
          </a:p>
        </p:txBody>
      </p:sp>
      <p:graphicFrame>
        <p:nvGraphicFramePr>
          <p:cNvPr id="4" name="表格 4">
            <a:extLst>
              <a:ext uri="{FF2B5EF4-FFF2-40B4-BE49-F238E27FC236}">
                <a16:creationId xmlns:a16="http://schemas.microsoft.com/office/drawing/2014/main" id="{F240D828-8E36-325E-5F04-AFB2CF354A65}"/>
              </a:ext>
            </a:extLst>
          </p:cNvPr>
          <p:cNvGraphicFramePr>
            <a:graphicFrameLocks noGrp="1"/>
          </p:cNvGraphicFramePr>
          <p:nvPr/>
        </p:nvGraphicFramePr>
        <p:xfrm>
          <a:off x="1038744" y="2743200"/>
          <a:ext cx="2654423" cy="1371600"/>
        </p:xfrm>
        <a:graphic>
          <a:graphicData uri="http://schemas.openxmlformats.org/drawingml/2006/table">
            <a:tbl>
              <a:tblPr firstRow="1" bandRow="1">
                <a:tableStyleId>{5C22544A-7EE6-4342-B048-85BDC9FD1C3A}</a:tableStyleId>
              </a:tblPr>
              <a:tblGrid>
                <a:gridCol w="1402672">
                  <a:extLst>
                    <a:ext uri="{9D8B030D-6E8A-4147-A177-3AD203B41FA5}">
                      <a16:colId xmlns:a16="http://schemas.microsoft.com/office/drawing/2014/main" val="3914960601"/>
                    </a:ext>
                  </a:extLst>
                </a:gridCol>
                <a:gridCol w="665825">
                  <a:extLst>
                    <a:ext uri="{9D8B030D-6E8A-4147-A177-3AD203B41FA5}">
                      <a16:colId xmlns:a16="http://schemas.microsoft.com/office/drawing/2014/main" val="1599102092"/>
                    </a:ext>
                  </a:extLst>
                </a:gridCol>
                <a:gridCol w="585926">
                  <a:extLst>
                    <a:ext uri="{9D8B030D-6E8A-4147-A177-3AD203B41FA5}">
                      <a16:colId xmlns:a16="http://schemas.microsoft.com/office/drawing/2014/main" val="996037173"/>
                    </a:ext>
                  </a:extLst>
                </a:gridCol>
              </a:tblGrid>
              <a:tr h="370840">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出现条件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[ŋ]</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0985309"/>
                  </a:ext>
                </a:extLst>
              </a:tr>
              <a:tr h="370840">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声母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6293648"/>
                  </a:ext>
                </a:extLst>
              </a:tr>
              <a:tr h="370840">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韵尾</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4721648"/>
                  </a:ext>
                </a:extLst>
              </a:tr>
            </a:tbl>
          </a:graphicData>
        </a:graphic>
      </p:graphicFrame>
      <p:graphicFrame>
        <p:nvGraphicFramePr>
          <p:cNvPr id="5" name="表格 5">
            <a:extLst>
              <a:ext uri="{FF2B5EF4-FFF2-40B4-BE49-F238E27FC236}">
                <a16:creationId xmlns:a16="http://schemas.microsoft.com/office/drawing/2014/main" id="{522BE28B-29D1-5184-54E0-50A2634A48A3}"/>
              </a:ext>
            </a:extLst>
          </p:cNvPr>
          <p:cNvGraphicFramePr>
            <a:graphicFrameLocks noGrp="1"/>
          </p:cNvGraphicFramePr>
          <p:nvPr/>
        </p:nvGraphicFramePr>
        <p:xfrm>
          <a:off x="6744384" y="2743200"/>
          <a:ext cx="2729695" cy="1371600"/>
        </p:xfrm>
        <a:graphic>
          <a:graphicData uri="http://schemas.openxmlformats.org/drawingml/2006/table">
            <a:tbl>
              <a:tblPr firstRow="1" bandRow="1">
                <a:tableStyleId>{5C22544A-7EE6-4342-B048-85BDC9FD1C3A}</a:tableStyleId>
              </a:tblPr>
              <a:tblGrid>
                <a:gridCol w="1478604">
                  <a:extLst>
                    <a:ext uri="{9D8B030D-6E8A-4147-A177-3AD203B41FA5}">
                      <a16:colId xmlns:a16="http://schemas.microsoft.com/office/drawing/2014/main" val="730341829"/>
                    </a:ext>
                  </a:extLst>
                </a:gridCol>
                <a:gridCol w="661481">
                  <a:extLst>
                    <a:ext uri="{9D8B030D-6E8A-4147-A177-3AD203B41FA5}">
                      <a16:colId xmlns:a16="http://schemas.microsoft.com/office/drawing/2014/main" val="2507093985"/>
                    </a:ext>
                  </a:extLst>
                </a:gridCol>
                <a:gridCol w="589610">
                  <a:extLst>
                    <a:ext uri="{9D8B030D-6E8A-4147-A177-3AD203B41FA5}">
                      <a16:colId xmlns:a16="http://schemas.microsoft.com/office/drawing/2014/main" val="2005635068"/>
                    </a:ext>
                  </a:extLst>
                </a:gridCol>
              </a:tblGrid>
              <a:tr h="370840">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出现条件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[ɫ]</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591490"/>
                  </a:ext>
                </a:extLst>
              </a:tr>
              <a:tr h="228600">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词头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7341647"/>
                  </a:ext>
                </a:extLst>
              </a:tr>
              <a:tr h="228600">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词尾</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8648361"/>
                  </a:ext>
                </a:extLst>
              </a:tr>
            </a:tbl>
          </a:graphicData>
        </a:graphic>
      </p:graphicFrame>
    </p:spTree>
    <p:extLst>
      <p:ext uri="{BB962C8B-B14F-4D97-AF65-F5344CB8AC3E}">
        <p14:creationId xmlns:p14="http://schemas.microsoft.com/office/powerpoint/2010/main" val="235548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BEDFF5A-434A-1B98-B0E5-F64125886338}"/>
              </a:ext>
            </a:extLst>
          </p:cNvPr>
          <p:cNvSpPr>
            <a:spLocks noGrp="1"/>
          </p:cNvSpPr>
          <p:nvPr>
            <p:ph idx="1"/>
          </p:nvPr>
        </p:nvSpPr>
        <p:spPr>
          <a:xfrm>
            <a:off x="528320" y="396240"/>
            <a:ext cx="11094720" cy="6085840"/>
          </a:xfrm>
        </p:spPr>
        <p:txBody>
          <a:bodyPr/>
          <a:lstStyle/>
          <a:p>
            <a:pPr marL="0" indent="0">
              <a:buNone/>
            </a:pPr>
            <a:r>
              <a:rPr lang="zh-CN" altLang="en-US" dirty="0">
                <a:latin typeface="宋体" panose="02010600030101010101" pitchFamily="2" charset="-122"/>
                <a:ea typeface="宋体" panose="02010600030101010101" pitchFamily="2" charset="-122"/>
              </a:rPr>
              <a:t>注意：</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）语音相似是一个比较模糊的概念</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什么样的程度算“相似”</a:t>
            </a:r>
            <a:endParaRPr lang="en-US" altLang="zh-CN" sz="2400" dirty="0">
              <a:latin typeface="楷体" panose="02010609060101010101" pitchFamily="49" charset="-122"/>
              <a:ea typeface="楷体" panose="02010609060101010101" pitchFamily="49"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不同人对</a:t>
            </a:r>
            <a:r>
              <a:rPr lang="zh-CN" altLang="en-US" dirty="0">
                <a:latin typeface="宋体" panose="02010600030101010101" pitchFamily="2" charset="-122"/>
                <a:ea typeface="宋体" panose="02010600030101010101" pitchFamily="2" charset="-122"/>
              </a:rPr>
              <a:t>相似与否的认定不同</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[ɿ][ʅ]</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是否相似，进而合为一个音位？</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部分人认为相似，部分人认为不相似</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总的来说，语音相似的主观性较强。</a:t>
            </a:r>
          </a:p>
        </p:txBody>
      </p:sp>
    </p:spTree>
    <p:extLst>
      <p:ext uri="{BB962C8B-B14F-4D97-AF65-F5344CB8AC3E}">
        <p14:creationId xmlns:p14="http://schemas.microsoft.com/office/powerpoint/2010/main" val="268742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3264</TotalTime>
  <Words>14509</Words>
  <Application>Microsoft Office PowerPoint</Application>
  <PresentationFormat>Ecrã Panorâmico</PresentationFormat>
  <Paragraphs>1136</Paragraphs>
  <Slides>140</Slides>
  <Notes>2</Notes>
  <HiddenSlides>0</HiddenSlides>
  <MMClips>26</MMClips>
  <ScaleCrop>false</ScaleCrop>
  <HeadingPairs>
    <vt:vector size="6" baseType="variant">
      <vt:variant>
        <vt:lpstr>Tipos de letra usados</vt:lpstr>
      </vt:variant>
      <vt:variant>
        <vt:i4>19</vt:i4>
      </vt:variant>
      <vt:variant>
        <vt:lpstr>Tema</vt:lpstr>
      </vt:variant>
      <vt:variant>
        <vt:i4>2</vt:i4>
      </vt:variant>
      <vt:variant>
        <vt:lpstr>Títulos dos diapositivos</vt:lpstr>
      </vt:variant>
      <vt:variant>
        <vt:i4>140</vt:i4>
      </vt:variant>
    </vt:vector>
  </HeadingPairs>
  <TitlesOfParts>
    <vt:vector size="161" baseType="lpstr">
      <vt:lpstr>IpaP</vt:lpstr>
      <vt:lpstr>IpaPanADD</vt:lpstr>
      <vt:lpstr>IPAPANNEW</vt:lpstr>
      <vt:lpstr>SILSophiaIPA</vt:lpstr>
      <vt:lpstr>仿宋</vt:lpstr>
      <vt:lpstr>华文彩云</vt:lpstr>
      <vt:lpstr>华文隶书</vt:lpstr>
      <vt:lpstr>宋体</vt:lpstr>
      <vt:lpstr>文悦古典明朝体 (非商业使用) W5</vt:lpstr>
      <vt:lpstr>楷体</vt:lpstr>
      <vt:lpstr>段宁毛笔行书</vt:lpstr>
      <vt:lpstr>Arial</vt:lpstr>
      <vt:lpstr>Calibri</vt:lpstr>
      <vt:lpstr>Calibri Light</vt:lpstr>
      <vt:lpstr>IrisUPC</vt:lpstr>
      <vt:lpstr>Tahoma</vt:lpstr>
      <vt:lpstr>Times New Roman</vt:lpstr>
      <vt:lpstr>Wingdings</vt:lpstr>
      <vt:lpstr>Wingdings 3</vt:lpstr>
      <vt:lpstr>Office 主题</vt:lpstr>
      <vt:lpstr>1_Office 主题</vt:lpstr>
      <vt:lpstr>Apresentação do PowerPoint</vt:lpstr>
      <vt:lpstr>Apresentação do PowerPoint</vt:lpstr>
      <vt:lpstr>Apresentação do PowerPoint</vt:lpstr>
      <vt:lpstr>1.1 语音学和音系学</vt:lpstr>
      <vt:lpstr>语音学和音系学</vt:lpstr>
      <vt:lpstr>言语链（The Speech Chain, Denes &amp; Pinson1993）</vt:lpstr>
      <vt:lpstr>语音学小史</vt:lpstr>
      <vt:lpstr>Apresentação do PowerPoint</vt:lpstr>
      <vt:lpstr>心理语言学、神经语言学</vt:lpstr>
      <vt:lpstr>Apresentação do PowerPoint</vt:lpstr>
      <vt:lpstr>语音学研究范围这么广，对初学者来说，最基本而实用的是什么？</vt:lpstr>
      <vt:lpstr>Apresentação do PowerPoint</vt:lpstr>
      <vt:lpstr>Apresentação do PowerPoint</vt:lpstr>
      <vt:lpstr>1.2 语音和音系的最小线性单位：音素和音位</vt:lpstr>
      <vt:lpstr>Apresentação do PowerPoint</vt:lpstr>
      <vt:lpstr>Apresentação do PowerPoint</vt:lpstr>
      <vt:lpstr>国际音标标音方法</vt:lpstr>
      <vt:lpstr>Apresentação do PowerPoint</vt:lpstr>
      <vt:lpstr>特殊语音发音举例</vt:lpstr>
      <vt:lpstr>国际音标的学习 J.C. Catford, A practical Introduction to Phonetics (2nd ed)，理论操作 B站：周殿福先生国际音标发音（音质较好）            赵元任先生国际音标发音（音质较差） 网络资源： https://teaching.ncl.ac.uk/ipa/vowels.html https://www.internationalphoneticassociation.org/IPAcharts/inter_chart_2018/IPA_2018.html https://ipa.typeit.org/full/   </vt:lpstr>
      <vt:lpstr>Apresentação do PowerPoint</vt:lpstr>
      <vt:lpstr>2.1  物理属性（语音四要素）</vt:lpstr>
      <vt:lpstr>语音四要素</vt:lpstr>
      <vt:lpstr>Apresentação do PowerPoint</vt:lpstr>
      <vt:lpstr>Apresentação do PowerPoint</vt:lpstr>
      <vt:lpstr>Apresentação do PowerPoint</vt:lpstr>
      <vt:lpstr>Apresentação do PowerPoint</vt:lpstr>
      <vt:lpstr>相对音高</vt:lpstr>
      <vt:lpstr>Apresentação do PowerPoint</vt:lpstr>
      <vt:lpstr>Apresentação do PowerPoint</vt:lpstr>
      <vt:lpstr>2.2 音质的声学分析</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基频和共振峰</vt:lpstr>
      <vt:lpstr>元音共振峰分布位置示意图</vt:lpstr>
      <vt:lpstr>2.3 声学分析仪器和软件</vt:lpstr>
      <vt:lpstr>浪纹计（20世纪早期）</vt:lpstr>
      <vt:lpstr>语图仪（20世纪40年代发明）</vt:lpstr>
      <vt:lpstr>计算机语音分析软件</vt:lpstr>
      <vt:lpstr>Praat语音分析软件</vt:lpstr>
      <vt:lpstr>课堂语音举例（天、汗、杂）</vt:lpstr>
      <vt:lpstr>Apresentação do PowerPoint</vt:lpstr>
      <vt:lpstr>Apresentação do PowerPoint</vt:lpstr>
      <vt:lpstr>Apresentação do PowerPoint</vt:lpstr>
      <vt:lpstr>Apresentação do PowerPoint</vt:lpstr>
      <vt:lpstr>第三节  从发音生理看语音</vt:lpstr>
      <vt:lpstr>Apresentação do PowerPoint</vt:lpstr>
      <vt:lpstr>Apresentação do PowerPoint</vt:lpstr>
      <vt:lpstr>Apresentação do PowerPoint</vt:lpstr>
      <vt:lpstr>Apresentação do PowerPoint</vt:lpstr>
      <vt:lpstr>Apresentação do PowerPoint</vt:lpstr>
      <vt:lpstr>2、发音体（喉）</vt:lpstr>
      <vt:lpstr>Stats of glottis（声门的不同状态） </vt:lpstr>
      <vt:lpstr>Apresentação do PowerPoint</vt:lpstr>
      <vt:lpstr> </vt:lpstr>
      <vt:lpstr>Apresentação do PowerPoint</vt:lpstr>
      <vt:lpstr>Apresentação do PowerPoint</vt:lpstr>
      <vt:lpstr>Apresentação do PowerPoint</vt:lpstr>
      <vt:lpstr>3.2 语音的分类（两类音素）</vt:lpstr>
      <vt:lpstr> （一）  音素</vt:lpstr>
      <vt:lpstr>（二） 元音和辅音</vt:lpstr>
      <vt:lpstr>舌面元音</vt:lpstr>
      <vt:lpstr>元音舌位图的由来</vt:lpstr>
      <vt:lpstr>基本元音 （共8个，4个极限音，4个定位音）</vt:lpstr>
      <vt:lpstr>次基本元音</vt:lpstr>
      <vt:lpstr>央元音</vt:lpstr>
      <vt:lpstr>元音舌位图</vt:lpstr>
      <vt:lpstr>国际音标中舌面元音的描写</vt:lpstr>
      <vt:lpstr>舌尖元音</vt:lpstr>
      <vt:lpstr>卷舌元音</vt:lpstr>
      <vt:lpstr>鼻化元音</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国际音标中辅音的描写</vt:lpstr>
      <vt:lpstr>声调</vt:lpstr>
      <vt:lpstr>Apresentação do PowerPoint</vt:lpstr>
      <vt:lpstr>Apresentação do PowerPoint</vt:lpstr>
      <vt:lpstr>Apresentação do PowerPoint</vt:lpstr>
      <vt:lpstr>四、音位与音系</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五、音位的聚合</vt:lpstr>
      <vt:lpstr>Apresentação do PowerPoint</vt:lpstr>
      <vt:lpstr>Apresentação do PowerPoint</vt:lpstr>
      <vt:lpstr>Apresentação do PowerPoint</vt:lpstr>
      <vt:lpstr>Apresentação do PowerPoint</vt:lpstr>
      <vt:lpstr>Apresentação do PowerPoint</vt:lpstr>
      <vt:lpstr>Apresentação do PowerPoint</vt:lpstr>
      <vt:lpstr>六、音位的组合</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延伸阅读</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Sally Yan</dc:creator>
  <cp:lastModifiedBy>Terry C.</cp:lastModifiedBy>
  <cp:revision>169</cp:revision>
  <dcterms:created xsi:type="dcterms:W3CDTF">2020-03-15T12:19:00Z</dcterms:created>
  <dcterms:modified xsi:type="dcterms:W3CDTF">2024-05-29T04:42:53Z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2052-11.1.0.9564</vt:lpwstr>
  </property>
</Properties>
</file>